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302" r:id="rId3"/>
    <p:sldId id="298" r:id="rId4"/>
    <p:sldId id="299" r:id="rId5"/>
    <p:sldId id="300" r:id="rId6"/>
    <p:sldId id="301" r:id="rId7"/>
    <p:sldId id="290" r:id="rId8"/>
    <p:sldId id="281" r:id="rId9"/>
    <p:sldId id="285" r:id="rId10"/>
    <p:sldId id="283" r:id="rId11"/>
    <p:sldId id="284" r:id="rId12"/>
    <p:sldId id="286" r:id="rId13"/>
    <p:sldId id="287" r:id="rId14"/>
    <p:sldId id="288" r:id="rId15"/>
    <p:sldId id="289" r:id="rId16"/>
    <p:sldId id="260" r:id="rId17"/>
    <p:sldId id="261" r:id="rId18"/>
    <p:sldId id="263" r:id="rId19"/>
    <p:sldId id="264" r:id="rId20"/>
    <p:sldId id="294" r:id="rId21"/>
    <p:sldId id="295" r:id="rId22"/>
    <p:sldId id="271" r:id="rId23"/>
    <p:sldId id="275" r:id="rId24"/>
    <p:sldId id="272" r:id="rId25"/>
    <p:sldId id="273" r:id="rId26"/>
    <p:sldId id="277" r:id="rId27"/>
    <p:sldId id="278" r:id="rId28"/>
    <p:sldId id="279" r:id="rId29"/>
    <p:sldId id="274" r:id="rId30"/>
    <p:sldId id="292" r:id="rId31"/>
    <p:sldId id="259" r:id="rId32"/>
    <p:sldId id="303" r:id="rId33"/>
    <p:sldId id="304" r:id="rId34"/>
    <p:sldId id="305" r:id="rId35"/>
    <p:sldId id="306" r:id="rId36"/>
    <p:sldId id="307" r:id="rId37"/>
    <p:sldId id="308" r:id="rId3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3" autoAdjust="0"/>
    <p:restoredTop sz="94660"/>
  </p:normalViewPr>
  <p:slideViewPr>
    <p:cSldViewPr snapToGrid="0">
      <p:cViewPr varScale="1">
        <p:scale>
          <a:sx n="77" d="100"/>
          <a:sy n="77" d="100"/>
        </p:scale>
        <p:origin x="72" y="2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8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8E1341-8495-4C92-B6F5-48F3FC16E251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BC1D51D9-6960-473C-9723-F2B38F3553DA}">
      <dgm:prSet phldrT="[Texto]" custT="1"/>
      <dgm:spPr/>
      <dgm:t>
        <a:bodyPr/>
        <a:lstStyle/>
        <a:p>
          <a:r>
            <a:rPr lang="pt-BR" sz="1800" b="1" dirty="0" smtClean="0">
              <a:latin typeface="Century Gothic" pitchFamily="34" charset="0"/>
            </a:rPr>
            <a:t>Comoditie  </a:t>
          </a:r>
          <a:endParaRPr lang="pt-BR" sz="1800" b="1" dirty="0">
            <a:latin typeface="Century Gothic" pitchFamily="34" charset="0"/>
          </a:endParaRPr>
        </a:p>
      </dgm:t>
    </dgm:pt>
    <dgm:pt modelId="{B6822FB7-5C28-459B-8B51-FCF12C4E4913}" type="parTrans" cxnId="{64551228-B568-4694-A2FF-003891A0ED4B}">
      <dgm:prSet/>
      <dgm:spPr/>
      <dgm:t>
        <a:bodyPr/>
        <a:lstStyle/>
        <a:p>
          <a:endParaRPr lang="pt-BR"/>
        </a:p>
      </dgm:t>
    </dgm:pt>
    <dgm:pt modelId="{BFB99BAE-68AF-472D-B79B-BC332F5DCC8D}" type="sibTrans" cxnId="{64551228-B568-4694-A2FF-003891A0ED4B}">
      <dgm:prSet/>
      <dgm:spPr/>
      <dgm:t>
        <a:bodyPr/>
        <a:lstStyle/>
        <a:p>
          <a:endParaRPr lang="pt-BR"/>
        </a:p>
      </dgm:t>
    </dgm:pt>
    <dgm:pt modelId="{C167D71D-3B71-445C-AC73-8C1177F860AF}">
      <dgm:prSet custT="1"/>
      <dgm:spPr/>
      <dgm:t>
        <a:bodyPr/>
        <a:lstStyle/>
        <a:p>
          <a:r>
            <a:rPr lang="pt-BR" sz="1800" b="1" dirty="0" smtClean="0">
              <a:latin typeface="Century Gothic" pitchFamily="34" charset="0"/>
            </a:rPr>
            <a:t>Abundante</a:t>
          </a:r>
          <a:endParaRPr lang="pt-BR" sz="1800" b="1" dirty="0">
            <a:latin typeface="Century Gothic" pitchFamily="34" charset="0"/>
          </a:endParaRPr>
        </a:p>
      </dgm:t>
    </dgm:pt>
    <dgm:pt modelId="{1D614142-F96B-49AC-826E-8B12EE3BCFB6}" type="parTrans" cxnId="{C8A45331-6B31-491F-B963-341DE4E320BC}">
      <dgm:prSet/>
      <dgm:spPr/>
      <dgm:t>
        <a:bodyPr/>
        <a:lstStyle/>
        <a:p>
          <a:endParaRPr lang="pt-BR"/>
        </a:p>
      </dgm:t>
    </dgm:pt>
    <dgm:pt modelId="{04251B32-2CDA-4004-A43B-1C8B0F734264}" type="sibTrans" cxnId="{C8A45331-6B31-491F-B963-341DE4E320BC}">
      <dgm:prSet/>
      <dgm:spPr/>
      <dgm:t>
        <a:bodyPr/>
        <a:lstStyle/>
        <a:p>
          <a:endParaRPr lang="pt-BR"/>
        </a:p>
      </dgm:t>
    </dgm:pt>
    <dgm:pt modelId="{14C889FA-4CA6-4BD2-8CD2-C3A6C135AABD}">
      <dgm:prSet custT="1"/>
      <dgm:spPr/>
      <dgm:t>
        <a:bodyPr/>
        <a:lstStyle/>
        <a:p>
          <a:r>
            <a:rPr lang="pt-BR" sz="1800" b="1" dirty="0" smtClean="0">
              <a:latin typeface="Century Gothic" pitchFamily="34" charset="0"/>
            </a:rPr>
            <a:t>Resíduo</a:t>
          </a:r>
          <a:endParaRPr lang="pt-BR" sz="1800" b="1" dirty="0">
            <a:latin typeface="Century Gothic" pitchFamily="34" charset="0"/>
          </a:endParaRPr>
        </a:p>
      </dgm:t>
    </dgm:pt>
    <dgm:pt modelId="{B4F28F04-C49C-469D-B46E-3DF11FE2736B}" type="parTrans" cxnId="{36B7E00A-D955-46F4-A4CF-64C95281E3A2}">
      <dgm:prSet/>
      <dgm:spPr/>
      <dgm:t>
        <a:bodyPr/>
        <a:lstStyle/>
        <a:p>
          <a:endParaRPr lang="pt-BR"/>
        </a:p>
      </dgm:t>
    </dgm:pt>
    <dgm:pt modelId="{C84C2383-B383-495D-A4B7-CFB852BDCDD6}" type="sibTrans" cxnId="{36B7E00A-D955-46F4-A4CF-64C95281E3A2}">
      <dgm:prSet/>
      <dgm:spPr/>
      <dgm:t>
        <a:bodyPr/>
        <a:lstStyle/>
        <a:p>
          <a:endParaRPr lang="pt-BR"/>
        </a:p>
      </dgm:t>
    </dgm:pt>
    <dgm:pt modelId="{C70B6CC7-1375-4205-9AEA-707078E2B241}">
      <dgm:prSet custT="1"/>
      <dgm:spPr/>
      <dgm:t>
        <a:bodyPr/>
        <a:lstStyle/>
        <a:p>
          <a:r>
            <a:rPr lang="pt-BR" sz="1800" b="1" dirty="0" smtClean="0">
              <a:latin typeface="Century Gothic" pitchFamily="34" charset="0"/>
            </a:rPr>
            <a:t>Barato</a:t>
          </a:r>
          <a:endParaRPr lang="pt-BR" sz="1800" b="1" dirty="0">
            <a:latin typeface="Century Gothic" pitchFamily="34" charset="0"/>
          </a:endParaRPr>
        </a:p>
      </dgm:t>
    </dgm:pt>
    <dgm:pt modelId="{ECCDA8AD-C7B5-4332-916A-11892E75A35B}" type="parTrans" cxnId="{DFFCBADA-A029-4B9C-95D0-BEA71EDF43A2}">
      <dgm:prSet/>
      <dgm:spPr/>
      <dgm:t>
        <a:bodyPr/>
        <a:lstStyle/>
        <a:p>
          <a:endParaRPr lang="pt-BR"/>
        </a:p>
      </dgm:t>
    </dgm:pt>
    <dgm:pt modelId="{ABEF4636-F218-4F51-B3A3-39AF7B950432}" type="sibTrans" cxnId="{DFFCBADA-A029-4B9C-95D0-BEA71EDF43A2}">
      <dgm:prSet/>
      <dgm:spPr/>
      <dgm:t>
        <a:bodyPr/>
        <a:lstStyle/>
        <a:p>
          <a:endParaRPr lang="pt-BR"/>
        </a:p>
      </dgm:t>
    </dgm:pt>
    <dgm:pt modelId="{60AEE913-1B2C-4F2A-A530-B21689593767}">
      <dgm:prSet custT="1"/>
      <dgm:spPr/>
      <dgm:t>
        <a:bodyPr/>
        <a:lstStyle/>
        <a:p>
          <a:r>
            <a:rPr lang="pt-BR" sz="1800" b="1" dirty="0" smtClean="0">
              <a:latin typeface="Century Gothic" pitchFamily="34" charset="0"/>
            </a:rPr>
            <a:t>Dentro da cerca (do site)</a:t>
          </a:r>
          <a:endParaRPr lang="pt-BR" sz="1800" b="1" dirty="0">
            <a:latin typeface="Century Gothic" pitchFamily="34" charset="0"/>
          </a:endParaRPr>
        </a:p>
      </dgm:t>
    </dgm:pt>
    <dgm:pt modelId="{5F3711C6-8CCB-46E9-92FD-C0EAA4CF6663}" type="parTrans" cxnId="{C21B8D4F-D62B-4065-8B54-95C55D4E848E}">
      <dgm:prSet/>
      <dgm:spPr/>
      <dgm:t>
        <a:bodyPr/>
        <a:lstStyle/>
        <a:p>
          <a:endParaRPr lang="pt-BR"/>
        </a:p>
      </dgm:t>
    </dgm:pt>
    <dgm:pt modelId="{972ECAE0-A432-46DD-A7A2-4CE7A1529BCF}" type="sibTrans" cxnId="{C21B8D4F-D62B-4065-8B54-95C55D4E848E}">
      <dgm:prSet/>
      <dgm:spPr/>
      <dgm:t>
        <a:bodyPr/>
        <a:lstStyle/>
        <a:p>
          <a:endParaRPr lang="pt-BR"/>
        </a:p>
      </dgm:t>
    </dgm:pt>
    <dgm:pt modelId="{17AFCB54-A782-42FE-BC52-DBA7F0AA342E}">
      <dgm:prSet custT="1"/>
      <dgm:spPr/>
      <dgm:t>
        <a:bodyPr/>
        <a:lstStyle/>
        <a:p>
          <a:r>
            <a:rPr lang="pt-BR" sz="1800" b="1" dirty="0" smtClean="0">
              <a:latin typeface="Century Gothic" pitchFamily="34" charset="0"/>
            </a:rPr>
            <a:t>Operação</a:t>
          </a:r>
          <a:endParaRPr lang="pt-BR" sz="1800" b="1" dirty="0">
            <a:latin typeface="Century Gothic" pitchFamily="34" charset="0"/>
          </a:endParaRPr>
        </a:p>
      </dgm:t>
    </dgm:pt>
    <dgm:pt modelId="{BF264DA7-B73E-4A6A-9070-9B7211D5EC81}" type="parTrans" cxnId="{0B4DC6CF-2FFA-4767-888D-C64B367AD9E6}">
      <dgm:prSet/>
      <dgm:spPr/>
      <dgm:t>
        <a:bodyPr/>
        <a:lstStyle/>
        <a:p>
          <a:endParaRPr lang="pt-BR"/>
        </a:p>
      </dgm:t>
    </dgm:pt>
    <dgm:pt modelId="{41C7F2A0-B737-49C6-AA47-91875048077D}" type="sibTrans" cxnId="{0B4DC6CF-2FFA-4767-888D-C64B367AD9E6}">
      <dgm:prSet/>
      <dgm:spPr/>
      <dgm:t>
        <a:bodyPr/>
        <a:lstStyle/>
        <a:p>
          <a:endParaRPr lang="pt-BR"/>
        </a:p>
      </dgm:t>
    </dgm:pt>
    <dgm:pt modelId="{931E0E7F-7E4D-4CD3-A648-4809080112E4}">
      <dgm:prSet custT="1"/>
      <dgm:spPr/>
      <dgm:t>
        <a:bodyPr/>
        <a:lstStyle/>
        <a:p>
          <a:r>
            <a:rPr lang="pt-BR" sz="1800" b="1" dirty="0" smtClean="0">
              <a:latin typeface="Century Gothic" pitchFamily="34" charset="0"/>
            </a:rPr>
            <a:t>Impactos ambientais</a:t>
          </a:r>
          <a:endParaRPr lang="pt-BR" sz="1800" b="1" dirty="0">
            <a:latin typeface="Century Gothic" pitchFamily="34" charset="0"/>
          </a:endParaRPr>
        </a:p>
      </dgm:t>
    </dgm:pt>
    <dgm:pt modelId="{3EE76CA9-3031-43BC-A339-372233DD5459}" type="parTrans" cxnId="{DAC8900A-D9F6-4191-BB5F-F59162183B9A}">
      <dgm:prSet/>
      <dgm:spPr/>
      <dgm:t>
        <a:bodyPr/>
        <a:lstStyle/>
        <a:p>
          <a:endParaRPr lang="pt-BR"/>
        </a:p>
      </dgm:t>
    </dgm:pt>
    <dgm:pt modelId="{E3BB4688-9E03-4F79-8EE5-EB6F2F405AEB}" type="sibTrans" cxnId="{DAC8900A-D9F6-4191-BB5F-F59162183B9A}">
      <dgm:prSet/>
      <dgm:spPr/>
      <dgm:t>
        <a:bodyPr/>
        <a:lstStyle/>
        <a:p>
          <a:endParaRPr lang="pt-BR"/>
        </a:p>
      </dgm:t>
    </dgm:pt>
    <dgm:pt modelId="{E320D7AB-B5ED-4900-B5C7-853019E46FA5}">
      <dgm:prSet custT="1"/>
      <dgm:spPr/>
      <dgm:t>
        <a:bodyPr/>
        <a:lstStyle/>
        <a:p>
          <a:r>
            <a:rPr lang="pt-BR" sz="1800" b="1" dirty="0" smtClean="0">
              <a:latin typeface="Century Gothic" pitchFamily="34" charset="0"/>
            </a:rPr>
            <a:t>Crescimento Infinito</a:t>
          </a:r>
          <a:endParaRPr lang="pt-BR" sz="1800" b="1" dirty="0">
            <a:latin typeface="Century Gothic" pitchFamily="34" charset="0"/>
          </a:endParaRPr>
        </a:p>
      </dgm:t>
    </dgm:pt>
    <dgm:pt modelId="{5C04D4FC-3A3C-4B53-9FE5-0CDB9832E93F}" type="parTrans" cxnId="{6F8EACC0-BBFE-4CA6-91B0-932B3D02F6D0}">
      <dgm:prSet/>
      <dgm:spPr/>
      <dgm:t>
        <a:bodyPr/>
        <a:lstStyle/>
        <a:p>
          <a:endParaRPr lang="pt-BR"/>
        </a:p>
      </dgm:t>
    </dgm:pt>
    <dgm:pt modelId="{1F22CC52-E1C2-47F8-86AC-C00CB3010138}" type="sibTrans" cxnId="{6F8EACC0-BBFE-4CA6-91B0-932B3D02F6D0}">
      <dgm:prSet/>
      <dgm:spPr/>
      <dgm:t>
        <a:bodyPr/>
        <a:lstStyle/>
        <a:p>
          <a:endParaRPr lang="pt-BR"/>
        </a:p>
      </dgm:t>
    </dgm:pt>
    <dgm:pt modelId="{F8876B0A-19F4-423B-960C-9F785C439F6C}">
      <dgm:prSet phldrT="[Texto]" custT="1"/>
      <dgm:spPr/>
      <dgm:t>
        <a:bodyPr/>
        <a:lstStyle/>
        <a:p>
          <a:r>
            <a:rPr lang="pt-BR" sz="1800" b="1" dirty="0" smtClean="0">
              <a:latin typeface="Century Gothic" pitchFamily="34" charset="0"/>
            </a:rPr>
            <a:t>Recurso</a:t>
          </a:r>
          <a:endParaRPr lang="pt-BR" sz="1800" b="1" dirty="0">
            <a:latin typeface="Century Gothic" pitchFamily="34" charset="0"/>
          </a:endParaRPr>
        </a:p>
      </dgm:t>
    </dgm:pt>
    <dgm:pt modelId="{2E1892A7-0D24-45F4-A5C5-E7809D3EAAC6}" type="parTrans" cxnId="{6C5522D1-CF75-4C66-9656-D8B8ECCC84F2}">
      <dgm:prSet/>
      <dgm:spPr/>
      <dgm:t>
        <a:bodyPr/>
        <a:lstStyle/>
        <a:p>
          <a:endParaRPr lang="pt-BR"/>
        </a:p>
      </dgm:t>
    </dgm:pt>
    <dgm:pt modelId="{9762F6BF-739B-4FE3-B3E8-518011D32796}" type="sibTrans" cxnId="{6C5522D1-CF75-4C66-9656-D8B8ECCC84F2}">
      <dgm:prSet/>
      <dgm:spPr/>
      <dgm:t>
        <a:bodyPr/>
        <a:lstStyle/>
        <a:p>
          <a:endParaRPr lang="pt-BR"/>
        </a:p>
      </dgm:t>
    </dgm:pt>
    <dgm:pt modelId="{2EDF069F-E8E1-4666-8E24-8192034FAD2C}">
      <dgm:prSet custT="1"/>
      <dgm:spPr/>
      <dgm:t>
        <a:bodyPr/>
        <a:lstStyle/>
        <a:p>
          <a:r>
            <a:rPr lang="pt-BR" sz="1800" b="1" dirty="0" smtClean="0">
              <a:latin typeface="Century Gothic" pitchFamily="34" charset="0"/>
            </a:rPr>
            <a:t> Limitado</a:t>
          </a:r>
          <a:endParaRPr lang="pt-BR" sz="1800" b="1" dirty="0">
            <a:latin typeface="Century Gothic" pitchFamily="34" charset="0"/>
          </a:endParaRPr>
        </a:p>
      </dgm:t>
    </dgm:pt>
    <dgm:pt modelId="{CF8437B3-22F8-4151-8CF9-FD447663F7A4}" type="parTrans" cxnId="{C4BB69FD-A534-4CF2-9E27-FB51D31F0A6B}">
      <dgm:prSet/>
      <dgm:spPr/>
      <dgm:t>
        <a:bodyPr/>
        <a:lstStyle/>
        <a:p>
          <a:endParaRPr lang="pt-BR"/>
        </a:p>
      </dgm:t>
    </dgm:pt>
    <dgm:pt modelId="{2B526CC6-191E-4D8A-8045-DE8073BDA1DB}" type="sibTrans" cxnId="{C4BB69FD-A534-4CF2-9E27-FB51D31F0A6B}">
      <dgm:prSet/>
      <dgm:spPr/>
      <dgm:t>
        <a:bodyPr/>
        <a:lstStyle/>
        <a:p>
          <a:endParaRPr lang="pt-BR"/>
        </a:p>
      </dgm:t>
    </dgm:pt>
    <dgm:pt modelId="{57A72B39-26B4-474F-A96D-04154AF44C64}">
      <dgm:prSet custT="1"/>
      <dgm:spPr/>
      <dgm:t>
        <a:bodyPr/>
        <a:lstStyle/>
        <a:p>
          <a:r>
            <a:rPr lang="pt-BR" sz="1800" b="1" dirty="0" smtClean="0">
              <a:latin typeface="Century Gothic" pitchFamily="34" charset="0"/>
            </a:rPr>
            <a:t>Conservação</a:t>
          </a:r>
          <a:endParaRPr lang="pt-BR" sz="1800" b="1" dirty="0">
            <a:latin typeface="Century Gothic" pitchFamily="34" charset="0"/>
          </a:endParaRPr>
        </a:p>
      </dgm:t>
    </dgm:pt>
    <dgm:pt modelId="{F93C9AFC-2FDD-4F92-8EB1-405944E8AA53}" type="parTrans" cxnId="{F2AAD216-739C-4B01-BC04-A0A5F9430B87}">
      <dgm:prSet/>
      <dgm:spPr/>
      <dgm:t>
        <a:bodyPr/>
        <a:lstStyle/>
        <a:p>
          <a:endParaRPr lang="pt-BR"/>
        </a:p>
      </dgm:t>
    </dgm:pt>
    <dgm:pt modelId="{0DEE3D27-5795-4E7E-A2CE-F149AD1C499E}" type="sibTrans" cxnId="{F2AAD216-739C-4B01-BC04-A0A5F9430B87}">
      <dgm:prSet/>
      <dgm:spPr/>
      <dgm:t>
        <a:bodyPr/>
        <a:lstStyle/>
        <a:p>
          <a:endParaRPr lang="pt-BR"/>
        </a:p>
      </dgm:t>
    </dgm:pt>
    <dgm:pt modelId="{D6F0B6B2-A744-404F-BBC6-F61E3A05ACD6}">
      <dgm:prSet custT="1"/>
      <dgm:spPr/>
      <dgm:t>
        <a:bodyPr/>
        <a:lstStyle/>
        <a:p>
          <a:r>
            <a:rPr lang="pt-BR" sz="1800" b="1" dirty="0" smtClean="0">
              <a:latin typeface="Century Gothic" pitchFamily="34" charset="0"/>
            </a:rPr>
            <a:t>Custo elevado</a:t>
          </a:r>
          <a:endParaRPr lang="pt-BR" sz="1800" b="1" dirty="0">
            <a:latin typeface="Century Gothic" pitchFamily="34" charset="0"/>
          </a:endParaRPr>
        </a:p>
      </dgm:t>
    </dgm:pt>
    <dgm:pt modelId="{3432B532-654B-41B0-B8EA-1D95F5A09F18}" type="parTrans" cxnId="{9036D617-035A-48BB-99EC-DCD2CDB69C20}">
      <dgm:prSet/>
      <dgm:spPr/>
      <dgm:t>
        <a:bodyPr/>
        <a:lstStyle/>
        <a:p>
          <a:endParaRPr lang="pt-BR"/>
        </a:p>
      </dgm:t>
    </dgm:pt>
    <dgm:pt modelId="{A9B0CDB3-2D77-4078-B198-21CC9566FCE7}" type="sibTrans" cxnId="{9036D617-035A-48BB-99EC-DCD2CDB69C20}">
      <dgm:prSet/>
      <dgm:spPr/>
      <dgm:t>
        <a:bodyPr/>
        <a:lstStyle/>
        <a:p>
          <a:endParaRPr lang="pt-BR"/>
        </a:p>
      </dgm:t>
    </dgm:pt>
    <dgm:pt modelId="{DAFC3374-F70F-482A-9A79-9165B16B4530}">
      <dgm:prSet custT="1"/>
      <dgm:spPr/>
      <dgm:t>
        <a:bodyPr/>
        <a:lstStyle/>
        <a:p>
          <a:r>
            <a:rPr lang="pt-BR" sz="1800" b="1" dirty="0" smtClean="0">
              <a:latin typeface="Century Gothic" pitchFamily="34" charset="0"/>
            </a:rPr>
            <a:t> Bacia Hidrográfica</a:t>
          </a:r>
          <a:endParaRPr lang="pt-BR" sz="1800" b="1" dirty="0">
            <a:latin typeface="Century Gothic" pitchFamily="34" charset="0"/>
          </a:endParaRPr>
        </a:p>
      </dgm:t>
    </dgm:pt>
    <dgm:pt modelId="{49ACA6A5-ED1B-43EA-A3BC-E6C68DD71441}" type="parTrans" cxnId="{0A43927F-905C-41E3-83A6-CC0241DC19E4}">
      <dgm:prSet/>
      <dgm:spPr/>
      <dgm:t>
        <a:bodyPr/>
        <a:lstStyle/>
        <a:p>
          <a:endParaRPr lang="pt-BR"/>
        </a:p>
      </dgm:t>
    </dgm:pt>
    <dgm:pt modelId="{7D47CC39-8BA2-46D6-89A2-0C1254682ABB}" type="sibTrans" cxnId="{0A43927F-905C-41E3-83A6-CC0241DC19E4}">
      <dgm:prSet/>
      <dgm:spPr/>
      <dgm:t>
        <a:bodyPr/>
        <a:lstStyle/>
        <a:p>
          <a:endParaRPr lang="pt-BR"/>
        </a:p>
      </dgm:t>
    </dgm:pt>
    <dgm:pt modelId="{1FBDB986-C60F-40F2-8921-643AD173B116}">
      <dgm:prSet custT="1"/>
      <dgm:spPr/>
      <dgm:t>
        <a:bodyPr/>
        <a:lstStyle/>
        <a:p>
          <a:r>
            <a:rPr lang="pt-BR" sz="1800" b="1" dirty="0" smtClean="0">
              <a:latin typeface="Century Gothic" pitchFamily="34" charset="0"/>
            </a:rPr>
            <a:t>Cadeia de Valor</a:t>
          </a:r>
          <a:endParaRPr lang="pt-BR" sz="1800" b="1" dirty="0">
            <a:latin typeface="Century Gothic" pitchFamily="34" charset="0"/>
          </a:endParaRPr>
        </a:p>
      </dgm:t>
    </dgm:pt>
    <dgm:pt modelId="{61938C24-9DC8-4237-B6EB-074026586854}" type="parTrans" cxnId="{6DC9A2AA-D7F0-462D-9F3D-5EE1561AA9AD}">
      <dgm:prSet/>
      <dgm:spPr/>
      <dgm:t>
        <a:bodyPr/>
        <a:lstStyle/>
        <a:p>
          <a:endParaRPr lang="pt-BR"/>
        </a:p>
      </dgm:t>
    </dgm:pt>
    <dgm:pt modelId="{F96CB90E-D54F-4C54-902A-592FFD00512C}" type="sibTrans" cxnId="{6DC9A2AA-D7F0-462D-9F3D-5EE1561AA9AD}">
      <dgm:prSet/>
      <dgm:spPr/>
      <dgm:t>
        <a:bodyPr/>
        <a:lstStyle/>
        <a:p>
          <a:endParaRPr lang="pt-BR"/>
        </a:p>
      </dgm:t>
    </dgm:pt>
    <dgm:pt modelId="{2F854016-65B0-4516-B6B5-7F9312D9204E}">
      <dgm:prSet custT="1"/>
      <dgm:spPr/>
      <dgm:t>
        <a:bodyPr/>
        <a:lstStyle/>
        <a:p>
          <a:r>
            <a:rPr lang="pt-BR" sz="1800" b="1" dirty="0" smtClean="0">
              <a:latin typeface="Century Gothic" pitchFamily="34" charset="0"/>
            </a:rPr>
            <a:t>Análise de riscos</a:t>
          </a:r>
          <a:endParaRPr lang="pt-BR" sz="1800" b="1" dirty="0">
            <a:latin typeface="Century Gothic" pitchFamily="34" charset="0"/>
          </a:endParaRPr>
        </a:p>
      </dgm:t>
    </dgm:pt>
    <dgm:pt modelId="{ADF1746A-FFBC-47FC-B838-E89927FF645D}" type="parTrans" cxnId="{93DA5FFD-D6EC-460B-B414-C97457FADCCB}">
      <dgm:prSet/>
      <dgm:spPr/>
      <dgm:t>
        <a:bodyPr/>
        <a:lstStyle/>
        <a:p>
          <a:endParaRPr lang="pt-BR"/>
        </a:p>
      </dgm:t>
    </dgm:pt>
    <dgm:pt modelId="{5165991B-B6EA-4218-AAC1-3EDF0E0FB5EF}" type="sibTrans" cxnId="{93DA5FFD-D6EC-460B-B414-C97457FADCCB}">
      <dgm:prSet/>
      <dgm:spPr/>
      <dgm:t>
        <a:bodyPr/>
        <a:lstStyle/>
        <a:p>
          <a:endParaRPr lang="pt-BR"/>
        </a:p>
      </dgm:t>
    </dgm:pt>
    <dgm:pt modelId="{3EFFD26B-E71A-460F-AA8B-B805C2A36A3B}">
      <dgm:prSet custT="1"/>
      <dgm:spPr/>
      <dgm:t>
        <a:bodyPr/>
        <a:lstStyle/>
        <a:p>
          <a:r>
            <a:rPr lang="pt-BR" sz="1800" b="1" dirty="0" smtClean="0">
              <a:latin typeface="Century Gothic" pitchFamily="34" charset="0"/>
            </a:rPr>
            <a:t>Limites Ecológicos</a:t>
          </a:r>
          <a:endParaRPr lang="pt-BR" sz="1800" b="1" dirty="0">
            <a:latin typeface="Century Gothic" pitchFamily="34" charset="0"/>
          </a:endParaRPr>
        </a:p>
      </dgm:t>
    </dgm:pt>
    <dgm:pt modelId="{0B2A8A9D-8737-4C3C-BDA9-C6332317A17D}" type="parTrans" cxnId="{6E72C60C-ECBA-4A79-8423-24C04FDF4B13}">
      <dgm:prSet/>
      <dgm:spPr/>
      <dgm:t>
        <a:bodyPr/>
        <a:lstStyle/>
        <a:p>
          <a:endParaRPr lang="pt-BR"/>
        </a:p>
      </dgm:t>
    </dgm:pt>
    <dgm:pt modelId="{5606FD28-145D-4450-A372-C492C4AE4D4B}" type="sibTrans" cxnId="{6E72C60C-ECBA-4A79-8423-24C04FDF4B13}">
      <dgm:prSet/>
      <dgm:spPr/>
      <dgm:t>
        <a:bodyPr/>
        <a:lstStyle/>
        <a:p>
          <a:endParaRPr lang="pt-BR"/>
        </a:p>
      </dgm:t>
    </dgm:pt>
    <dgm:pt modelId="{1879F29E-A405-4F2B-96DD-FFC7A9B65CD6}" type="pres">
      <dgm:prSet presAssocID="{2A8E1341-8495-4C92-B6F5-48F3FC16E251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11D1D628-9A55-451E-BCF3-12475395731D}" type="pres">
      <dgm:prSet presAssocID="{BC1D51D9-6960-473C-9723-F2B38F3553DA}" presName="horFlow" presStyleCnt="0"/>
      <dgm:spPr/>
      <dgm:t>
        <a:bodyPr/>
        <a:lstStyle/>
        <a:p>
          <a:endParaRPr lang="pt-BR"/>
        </a:p>
      </dgm:t>
    </dgm:pt>
    <dgm:pt modelId="{98A99C0B-27F9-40B5-A9BE-71EE32C3F0DB}" type="pres">
      <dgm:prSet presAssocID="{BC1D51D9-6960-473C-9723-F2B38F3553DA}" presName="bigChev" presStyleLbl="node1" presStyleIdx="0" presStyleCnt="8" custScaleX="134754" custScaleY="40456"/>
      <dgm:spPr/>
      <dgm:t>
        <a:bodyPr/>
        <a:lstStyle/>
        <a:p>
          <a:endParaRPr lang="pt-BR"/>
        </a:p>
      </dgm:t>
    </dgm:pt>
    <dgm:pt modelId="{B9C6FF52-43AF-4216-A93C-ECCC87C95A1C}" type="pres">
      <dgm:prSet presAssocID="{2E1892A7-0D24-45F4-A5C5-E7809D3EAAC6}" presName="parTrans" presStyleCnt="0"/>
      <dgm:spPr/>
      <dgm:t>
        <a:bodyPr/>
        <a:lstStyle/>
        <a:p>
          <a:endParaRPr lang="pt-BR"/>
        </a:p>
      </dgm:t>
    </dgm:pt>
    <dgm:pt modelId="{E2D59A78-C9DF-446E-9C99-D210D1722A75}" type="pres">
      <dgm:prSet presAssocID="{F8876B0A-19F4-423B-960C-9F785C439F6C}" presName="node" presStyleLbl="alignAccFollowNode1" presStyleIdx="0" presStyleCnt="8" custScaleX="134754" custScaleY="4045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2171CF3-46B9-4F66-B1E4-2BEEE2D002AD}" type="pres">
      <dgm:prSet presAssocID="{BC1D51D9-6960-473C-9723-F2B38F3553DA}" presName="vSp" presStyleCnt="0"/>
      <dgm:spPr/>
      <dgm:t>
        <a:bodyPr/>
        <a:lstStyle/>
        <a:p>
          <a:endParaRPr lang="pt-BR"/>
        </a:p>
      </dgm:t>
    </dgm:pt>
    <dgm:pt modelId="{C08EE3FA-E108-4205-8669-0C23E59D5DC8}" type="pres">
      <dgm:prSet presAssocID="{C167D71D-3B71-445C-AC73-8C1177F860AF}" presName="horFlow" presStyleCnt="0"/>
      <dgm:spPr/>
      <dgm:t>
        <a:bodyPr/>
        <a:lstStyle/>
        <a:p>
          <a:endParaRPr lang="pt-BR"/>
        </a:p>
      </dgm:t>
    </dgm:pt>
    <dgm:pt modelId="{2170450D-0277-4067-82F4-0AB8311395AA}" type="pres">
      <dgm:prSet presAssocID="{C167D71D-3B71-445C-AC73-8C1177F860AF}" presName="bigChev" presStyleLbl="node1" presStyleIdx="1" presStyleCnt="8" custScaleX="134754" custScaleY="40456"/>
      <dgm:spPr/>
      <dgm:t>
        <a:bodyPr/>
        <a:lstStyle/>
        <a:p>
          <a:endParaRPr lang="pt-BR"/>
        </a:p>
      </dgm:t>
    </dgm:pt>
    <dgm:pt modelId="{05463FB6-E08A-4F2A-9BE9-CBD9C2B6AA4E}" type="pres">
      <dgm:prSet presAssocID="{CF8437B3-22F8-4151-8CF9-FD447663F7A4}" presName="parTrans" presStyleCnt="0"/>
      <dgm:spPr/>
      <dgm:t>
        <a:bodyPr/>
        <a:lstStyle/>
        <a:p>
          <a:endParaRPr lang="pt-BR"/>
        </a:p>
      </dgm:t>
    </dgm:pt>
    <dgm:pt modelId="{4069CB7D-8912-40FA-AF6C-83AE50851633}" type="pres">
      <dgm:prSet presAssocID="{2EDF069F-E8E1-4666-8E24-8192034FAD2C}" presName="node" presStyleLbl="alignAccFollowNode1" presStyleIdx="1" presStyleCnt="8" custScaleX="134754" custScaleY="4045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269F5F4-EAF3-494B-A4EF-5F6786A172C1}" type="pres">
      <dgm:prSet presAssocID="{C167D71D-3B71-445C-AC73-8C1177F860AF}" presName="vSp" presStyleCnt="0"/>
      <dgm:spPr/>
      <dgm:t>
        <a:bodyPr/>
        <a:lstStyle/>
        <a:p>
          <a:endParaRPr lang="pt-BR"/>
        </a:p>
      </dgm:t>
    </dgm:pt>
    <dgm:pt modelId="{943EBE54-3DBD-452B-87DF-6A84911791F3}" type="pres">
      <dgm:prSet presAssocID="{14C889FA-4CA6-4BD2-8CD2-C3A6C135AABD}" presName="horFlow" presStyleCnt="0"/>
      <dgm:spPr/>
      <dgm:t>
        <a:bodyPr/>
        <a:lstStyle/>
        <a:p>
          <a:endParaRPr lang="pt-BR"/>
        </a:p>
      </dgm:t>
    </dgm:pt>
    <dgm:pt modelId="{26623BBD-0374-4284-8972-77E6E29EB052}" type="pres">
      <dgm:prSet presAssocID="{14C889FA-4CA6-4BD2-8CD2-C3A6C135AABD}" presName="bigChev" presStyleLbl="node1" presStyleIdx="2" presStyleCnt="8" custScaleX="134754" custScaleY="40456"/>
      <dgm:spPr/>
      <dgm:t>
        <a:bodyPr/>
        <a:lstStyle/>
        <a:p>
          <a:endParaRPr lang="pt-BR"/>
        </a:p>
      </dgm:t>
    </dgm:pt>
    <dgm:pt modelId="{0F86FE0B-0C5A-4166-8103-3271B6241403}" type="pres">
      <dgm:prSet presAssocID="{F93C9AFC-2FDD-4F92-8EB1-405944E8AA53}" presName="parTrans" presStyleCnt="0"/>
      <dgm:spPr/>
      <dgm:t>
        <a:bodyPr/>
        <a:lstStyle/>
        <a:p>
          <a:endParaRPr lang="pt-BR"/>
        </a:p>
      </dgm:t>
    </dgm:pt>
    <dgm:pt modelId="{8B7F5859-4078-40C0-B8FF-6B0690E057F6}" type="pres">
      <dgm:prSet presAssocID="{57A72B39-26B4-474F-A96D-04154AF44C64}" presName="node" presStyleLbl="alignAccFollowNode1" presStyleIdx="2" presStyleCnt="8" custScaleX="134754" custScaleY="4045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3C366A0-F444-42AB-BAA9-CF6BAAAF0782}" type="pres">
      <dgm:prSet presAssocID="{14C889FA-4CA6-4BD2-8CD2-C3A6C135AABD}" presName="vSp" presStyleCnt="0"/>
      <dgm:spPr/>
      <dgm:t>
        <a:bodyPr/>
        <a:lstStyle/>
        <a:p>
          <a:endParaRPr lang="pt-BR"/>
        </a:p>
      </dgm:t>
    </dgm:pt>
    <dgm:pt modelId="{B2EC1037-4E57-45DE-9AA4-FF50D0C47FDC}" type="pres">
      <dgm:prSet presAssocID="{C70B6CC7-1375-4205-9AEA-707078E2B241}" presName="horFlow" presStyleCnt="0"/>
      <dgm:spPr/>
      <dgm:t>
        <a:bodyPr/>
        <a:lstStyle/>
        <a:p>
          <a:endParaRPr lang="pt-BR"/>
        </a:p>
      </dgm:t>
    </dgm:pt>
    <dgm:pt modelId="{307EA03D-21FF-49B1-8405-410C0ADF87F8}" type="pres">
      <dgm:prSet presAssocID="{C70B6CC7-1375-4205-9AEA-707078E2B241}" presName="bigChev" presStyleLbl="node1" presStyleIdx="3" presStyleCnt="8" custScaleX="134754" custScaleY="40456"/>
      <dgm:spPr/>
      <dgm:t>
        <a:bodyPr/>
        <a:lstStyle/>
        <a:p>
          <a:endParaRPr lang="pt-BR"/>
        </a:p>
      </dgm:t>
    </dgm:pt>
    <dgm:pt modelId="{24BB6739-3D57-4168-B5B6-3FE35CF54F18}" type="pres">
      <dgm:prSet presAssocID="{3432B532-654B-41B0-B8EA-1D95F5A09F18}" presName="parTrans" presStyleCnt="0"/>
      <dgm:spPr/>
      <dgm:t>
        <a:bodyPr/>
        <a:lstStyle/>
        <a:p>
          <a:endParaRPr lang="pt-BR"/>
        </a:p>
      </dgm:t>
    </dgm:pt>
    <dgm:pt modelId="{8A48EA44-5009-4FA1-AB9A-9DB9BF6A2E19}" type="pres">
      <dgm:prSet presAssocID="{D6F0B6B2-A744-404F-BBC6-F61E3A05ACD6}" presName="node" presStyleLbl="alignAccFollowNode1" presStyleIdx="3" presStyleCnt="8" custScaleX="134754" custScaleY="4045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6E58CFD-7639-4FF7-AD03-FE840650684A}" type="pres">
      <dgm:prSet presAssocID="{C70B6CC7-1375-4205-9AEA-707078E2B241}" presName="vSp" presStyleCnt="0"/>
      <dgm:spPr/>
      <dgm:t>
        <a:bodyPr/>
        <a:lstStyle/>
        <a:p>
          <a:endParaRPr lang="pt-BR"/>
        </a:p>
      </dgm:t>
    </dgm:pt>
    <dgm:pt modelId="{D9E4A417-27AD-4B88-A824-00F806401EBA}" type="pres">
      <dgm:prSet presAssocID="{60AEE913-1B2C-4F2A-A530-B21689593767}" presName="horFlow" presStyleCnt="0"/>
      <dgm:spPr/>
      <dgm:t>
        <a:bodyPr/>
        <a:lstStyle/>
        <a:p>
          <a:endParaRPr lang="pt-BR"/>
        </a:p>
      </dgm:t>
    </dgm:pt>
    <dgm:pt modelId="{FCE88170-6EA5-4D05-9501-4CDE47ADAA9A}" type="pres">
      <dgm:prSet presAssocID="{60AEE913-1B2C-4F2A-A530-B21689593767}" presName="bigChev" presStyleLbl="node1" presStyleIdx="4" presStyleCnt="8" custScaleX="134754" custScaleY="40456"/>
      <dgm:spPr/>
      <dgm:t>
        <a:bodyPr/>
        <a:lstStyle/>
        <a:p>
          <a:endParaRPr lang="pt-BR"/>
        </a:p>
      </dgm:t>
    </dgm:pt>
    <dgm:pt modelId="{A34DAF2D-75EA-4272-A02B-1C434BE9CA8A}" type="pres">
      <dgm:prSet presAssocID="{49ACA6A5-ED1B-43EA-A3BC-E6C68DD71441}" presName="parTrans" presStyleCnt="0"/>
      <dgm:spPr/>
      <dgm:t>
        <a:bodyPr/>
        <a:lstStyle/>
        <a:p>
          <a:endParaRPr lang="pt-BR"/>
        </a:p>
      </dgm:t>
    </dgm:pt>
    <dgm:pt modelId="{22930634-7FDC-4C33-BF03-4FCBF9E4E685}" type="pres">
      <dgm:prSet presAssocID="{DAFC3374-F70F-482A-9A79-9165B16B4530}" presName="node" presStyleLbl="alignAccFollowNode1" presStyleIdx="4" presStyleCnt="8" custScaleX="134754" custScaleY="4045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F7A9360-BD84-4000-BD25-0DDC6265D467}" type="pres">
      <dgm:prSet presAssocID="{60AEE913-1B2C-4F2A-A530-B21689593767}" presName="vSp" presStyleCnt="0"/>
      <dgm:spPr/>
      <dgm:t>
        <a:bodyPr/>
        <a:lstStyle/>
        <a:p>
          <a:endParaRPr lang="pt-BR"/>
        </a:p>
      </dgm:t>
    </dgm:pt>
    <dgm:pt modelId="{03E5DD8B-96BE-45DF-961C-66802335A0D0}" type="pres">
      <dgm:prSet presAssocID="{17AFCB54-A782-42FE-BC52-DBA7F0AA342E}" presName="horFlow" presStyleCnt="0"/>
      <dgm:spPr/>
      <dgm:t>
        <a:bodyPr/>
        <a:lstStyle/>
        <a:p>
          <a:endParaRPr lang="pt-BR"/>
        </a:p>
      </dgm:t>
    </dgm:pt>
    <dgm:pt modelId="{2F68AE2F-2B9E-43E3-AED2-2579BAFBC4DE}" type="pres">
      <dgm:prSet presAssocID="{17AFCB54-A782-42FE-BC52-DBA7F0AA342E}" presName="bigChev" presStyleLbl="node1" presStyleIdx="5" presStyleCnt="8" custScaleX="134754" custScaleY="40456"/>
      <dgm:spPr/>
      <dgm:t>
        <a:bodyPr/>
        <a:lstStyle/>
        <a:p>
          <a:endParaRPr lang="pt-BR"/>
        </a:p>
      </dgm:t>
    </dgm:pt>
    <dgm:pt modelId="{3671A2A4-2F2A-45E8-87AE-27C6F8F5644D}" type="pres">
      <dgm:prSet presAssocID="{61938C24-9DC8-4237-B6EB-074026586854}" presName="parTrans" presStyleCnt="0"/>
      <dgm:spPr/>
      <dgm:t>
        <a:bodyPr/>
        <a:lstStyle/>
        <a:p>
          <a:endParaRPr lang="pt-BR"/>
        </a:p>
      </dgm:t>
    </dgm:pt>
    <dgm:pt modelId="{B1D49FFA-0C45-4D1E-AFD7-DDB74D50C711}" type="pres">
      <dgm:prSet presAssocID="{1FBDB986-C60F-40F2-8921-643AD173B116}" presName="node" presStyleLbl="alignAccFollowNode1" presStyleIdx="5" presStyleCnt="8" custScaleX="134754" custScaleY="4045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836F806-2F0B-4FA0-BDF8-8B8F4F2A4064}" type="pres">
      <dgm:prSet presAssocID="{17AFCB54-A782-42FE-BC52-DBA7F0AA342E}" presName="vSp" presStyleCnt="0"/>
      <dgm:spPr/>
      <dgm:t>
        <a:bodyPr/>
        <a:lstStyle/>
        <a:p>
          <a:endParaRPr lang="pt-BR"/>
        </a:p>
      </dgm:t>
    </dgm:pt>
    <dgm:pt modelId="{5CACE3B9-19C0-44AB-B97A-C94D304E9251}" type="pres">
      <dgm:prSet presAssocID="{931E0E7F-7E4D-4CD3-A648-4809080112E4}" presName="horFlow" presStyleCnt="0"/>
      <dgm:spPr/>
      <dgm:t>
        <a:bodyPr/>
        <a:lstStyle/>
        <a:p>
          <a:endParaRPr lang="pt-BR"/>
        </a:p>
      </dgm:t>
    </dgm:pt>
    <dgm:pt modelId="{98633755-693D-47C7-B0E8-8F4B30362082}" type="pres">
      <dgm:prSet presAssocID="{931E0E7F-7E4D-4CD3-A648-4809080112E4}" presName="bigChev" presStyleLbl="node1" presStyleIdx="6" presStyleCnt="8" custScaleX="134754" custScaleY="40456"/>
      <dgm:spPr/>
      <dgm:t>
        <a:bodyPr/>
        <a:lstStyle/>
        <a:p>
          <a:endParaRPr lang="pt-BR"/>
        </a:p>
      </dgm:t>
    </dgm:pt>
    <dgm:pt modelId="{A733C767-13AC-4E78-BB95-56F915A33208}" type="pres">
      <dgm:prSet presAssocID="{ADF1746A-FFBC-47FC-B838-E89927FF645D}" presName="parTrans" presStyleCnt="0"/>
      <dgm:spPr/>
      <dgm:t>
        <a:bodyPr/>
        <a:lstStyle/>
        <a:p>
          <a:endParaRPr lang="pt-BR"/>
        </a:p>
      </dgm:t>
    </dgm:pt>
    <dgm:pt modelId="{AEC373EF-988F-4807-BBC4-47B4BF202B0A}" type="pres">
      <dgm:prSet presAssocID="{2F854016-65B0-4516-B6B5-7F9312D9204E}" presName="node" presStyleLbl="alignAccFollowNode1" presStyleIdx="6" presStyleCnt="8" custScaleX="134754" custScaleY="4045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66C508D-295C-4BDD-8783-8F2C3CD958B2}" type="pres">
      <dgm:prSet presAssocID="{931E0E7F-7E4D-4CD3-A648-4809080112E4}" presName="vSp" presStyleCnt="0"/>
      <dgm:spPr/>
      <dgm:t>
        <a:bodyPr/>
        <a:lstStyle/>
        <a:p>
          <a:endParaRPr lang="pt-BR"/>
        </a:p>
      </dgm:t>
    </dgm:pt>
    <dgm:pt modelId="{49BEE490-243C-4B5E-84F5-5BCB1DDE0FF5}" type="pres">
      <dgm:prSet presAssocID="{E320D7AB-B5ED-4900-B5C7-853019E46FA5}" presName="horFlow" presStyleCnt="0"/>
      <dgm:spPr/>
      <dgm:t>
        <a:bodyPr/>
        <a:lstStyle/>
        <a:p>
          <a:endParaRPr lang="pt-BR"/>
        </a:p>
      </dgm:t>
    </dgm:pt>
    <dgm:pt modelId="{245B9DE1-B588-4420-B373-84A8894A82AD}" type="pres">
      <dgm:prSet presAssocID="{E320D7AB-B5ED-4900-B5C7-853019E46FA5}" presName="bigChev" presStyleLbl="node1" presStyleIdx="7" presStyleCnt="8" custScaleX="134754" custScaleY="40456"/>
      <dgm:spPr/>
      <dgm:t>
        <a:bodyPr/>
        <a:lstStyle/>
        <a:p>
          <a:endParaRPr lang="pt-BR"/>
        </a:p>
      </dgm:t>
    </dgm:pt>
    <dgm:pt modelId="{07F9954A-18F1-4C8F-BBDD-F8CD2D0403C2}" type="pres">
      <dgm:prSet presAssocID="{0B2A8A9D-8737-4C3C-BDA9-C6332317A17D}" presName="parTrans" presStyleCnt="0"/>
      <dgm:spPr/>
      <dgm:t>
        <a:bodyPr/>
        <a:lstStyle/>
        <a:p>
          <a:endParaRPr lang="pt-BR"/>
        </a:p>
      </dgm:t>
    </dgm:pt>
    <dgm:pt modelId="{B4023384-B75C-4F20-A9C8-BC8548F00664}" type="pres">
      <dgm:prSet presAssocID="{3EFFD26B-E71A-460F-AA8B-B805C2A36A3B}" presName="node" presStyleLbl="alignAccFollowNode1" presStyleIdx="7" presStyleCnt="8" custScaleX="134754" custScaleY="4045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64949799-8DD5-4EE0-8A90-CF7230F5B2BF}" type="presOf" srcId="{DAFC3374-F70F-482A-9A79-9165B16B4530}" destId="{22930634-7FDC-4C33-BF03-4FCBF9E4E685}" srcOrd="0" destOrd="0" presId="urn:microsoft.com/office/officeart/2005/8/layout/lProcess3"/>
    <dgm:cxn modelId="{B5FCACAF-B22E-43E0-9E97-B3543BF40213}" type="presOf" srcId="{2A8E1341-8495-4C92-B6F5-48F3FC16E251}" destId="{1879F29E-A405-4F2B-96DD-FFC7A9B65CD6}" srcOrd="0" destOrd="0" presId="urn:microsoft.com/office/officeart/2005/8/layout/lProcess3"/>
    <dgm:cxn modelId="{AF92F3B8-F922-49DB-9055-1385E06A0113}" type="presOf" srcId="{3EFFD26B-E71A-460F-AA8B-B805C2A36A3B}" destId="{B4023384-B75C-4F20-A9C8-BC8548F00664}" srcOrd="0" destOrd="0" presId="urn:microsoft.com/office/officeart/2005/8/layout/lProcess3"/>
    <dgm:cxn modelId="{F0EA4095-F3B7-4CDF-8945-F908AC85C2F0}" type="presOf" srcId="{57A72B39-26B4-474F-A96D-04154AF44C64}" destId="{8B7F5859-4078-40C0-B8FF-6B0690E057F6}" srcOrd="0" destOrd="0" presId="urn:microsoft.com/office/officeart/2005/8/layout/lProcess3"/>
    <dgm:cxn modelId="{C21B8D4F-D62B-4065-8B54-95C55D4E848E}" srcId="{2A8E1341-8495-4C92-B6F5-48F3FC16E251}" destId="{60AEE913-1B2C-4F2A-A530-B21689593767}" srcOrd="4" destOrd="0" parTransId="{5F3711C6-8CCB-46E9-92FD-C0EAA4CF6663}" sibTransId="{972ECAE0-A432-46DD-A7A2-4CE7A1529BCF}"/>
    <dgm:cxn modelId="{6C5522D1-CF75-4C66-9656-D8B8ECCC84F2}" srcId="{BC1D51D9-6960-473C-9723-F2B38F3553DA}" destId="{F8876B0A-19F4-423B-960C-9F785C439F6C}" srcOrd="0" destOrd="0" parTransId="{2E1892A7-0D24-45F4-A5C5-E7809D3EAAC6}" sibTransId="{9762F6BF-739B-4FE3-B3E8-518011D32796}"/>
    <dgm:cxn modelId="{9036D617-035A-48BB-99EC-DCD2CDB69C20}" srcId="{C70B6CC7-1375-4205-9AEA-707078E2B241}" destId="{D6F0B6B2-A744-404F-BBC6-F61E3A05ACD6}" srcOrd="0" destOrd="0" parTransId="{3432B532-654B-41B0-B8EA-1D95F5A09F18}" sibTransId="{A9B0CDB3-2D77-4078-B198-21CC9566FCE7}"/>
    <dgm:cxn modelId="{8C07C408-6CCB-4C37-9ABA-1D12327C2A1C}" type="presOf" srcId="{F8876B0A-19F4-423B-960C-9F785C439F6C}" destId="{E2D59A78-C9DF-446E-9C99-D210D1722A75}" srcOrd="0" destOrd="0" presId="urn:microsoft.com/office/officeart/2005/8/layout/lProcess3"/>
    <dgm:cxn modelId="{68FA2BE9-798E-40EB-8382-72D9585C0A57}" type="presOf" srcId="{931E0E7F-7E4D-4CD3-A648-4809080112E4}" destId="{98633755-693D-47C7-B0E8-8F4B30362082}" srcOrd="0" destOrd="0" presId="urn:microsoft.com/office/officeart/2005/8/layout/lProcess3"/>
    <dgm:cxn modelId="{993A9ECB-6FC6-46F1-B34A-0B62B20D709E}" type="presOf" srcId="{17AFCB54-A782-42FE-BC52-DBA7F0AA342E}" destId="{2F68AE2F-2B9E-43E3-AED2-2579BAFBC4DE}" srcOrd="0" destOrd="0" presId="urn:microsoft.com/office/officeart/2005/8/layout/lProcess3"/>
    <dgm:cxn modelId="{DF3418AF-59E0-4B57-9A68-48AF38F53785}" type="presOf" srcId="{1FBDB986-C60F-40F2-8921-643AD173B116}" destId="{B1D49FFA-0C45-4D1E-AFD7-DDB74D50C711}" srcOrd="0" destOrd="0" presId="urn:microsoft.com/office/officeart/2005/8/layout/lProcess3"/>
    <dgm:cxn modelId="{C8A45331-6B31-491F-B963-341DE4E320BC}" srcId="{2A8E1341-8495-4C92-B6F5-48F3FC16E251}" destId="{C167D71D-3B71-445C-AC73-8C1177F860AF}" srcOrd="1" destOrd="0" parTransId="{1D614142-F96B-49AC-826E-8B12EE3BCFB6}" sibTransId="{04251B32-2CDA-4004-A43B-1C8B0F734264}"/>
    <dgm:cxn modelId="{C4BB69FD-A534-4CF2-9E27-FB51D31F0A6B}" srcId="{C167D71D-3B71-445C-AC73-8C1177F860AF}" destId="{2EDF069F-E8E1-4666-8E24-8192034FAD2C}" srcOrd="0" destOrd="0" parTransId="{CF8437B3-22F8-4151-8CF9-FD447663F7A4}" sibTransId="{2B526CC6-191E-4D8A-8045-DE8073BDA1DB}"/>
    <dgm:cxn modelId="{1893F2CF-358A-4A56-BCF5-3443CBB1B7AB}" type="presOf" srcId="{E320D7AB-B5ED-4900-B5C7-853019E46FA5}" destId="{245B9DE1-B588-4420-B373-84A8894A82AD}" srcOrd="0" destOrd="0" presId="urn:microsoft.com/office/officeart/2005/8/layout/lProcess3"/>
    <dgm:cxn modelId="{6F8EACC0-BBFE-4CA6-91B0-932B3D02F6D0}" srcId="{2A8E1341-8495-4C92-B6F5-48F3FC16E251}" destId="{E320D7AB-B5ED-4900-B5C7-853019E46FA5}" srcOrd="7" destOrd="0" parTransId="{5C04D4FC-3A3C-4B53-9FE5-0CDB9832E93F}" sibTransId="{1F22CC52-E1C2-47F8-86AC-C00CB3010138}"/>
    <dgm:cxn modelId="{2CE2F26D-6BB8-496C-B143-C1CC42CC22A9}" type="presOf" srcId="{BC1D51D9-6960-473C-9723-F2B38F3553DA}" destId="{98A99C0B-27F9-40B5-A9BE-71EE32C3F0DB}" srcOrd="0" destOrd="0" presId="urn:microsoft.com/office/officeart/2005/8/layout/lProcess3"/>
    <dgm:cxn modelId="{F9AB63C1-CB8B-41D5-877D-8ADE73F886EF}" type="presOf" srcId="{C167D71D-3B71-445C-AC73-8C1177F860AF}" destId="{2170450D-0277-4067-82F4-0AB8311395AA}" srcOrd="0" destOrd="0" presId="urn:microsoft.com/office/officeart/2005/8/layout/lProcess3"/>
    <dgm:cxn modelId="{DFFCBADA-A029-4B9C-95D0-BEA71EDF43A2}" srcId="{2A8E1341-8495-4C92-B6F5-48F3FC16E251}" destId="{C70B6CC7-1375-4205-9AEA-707078E2B241}" srcOrd="3" destOrd="0" parTransId="{ECCDA8AD-C7B5-4332-916A-11892E75A35B}" sibTransId="{ABEF4636-F218-4F51-B3A3-39AF7B950432}"/>
    <dgm:cxn modelId="{F970203C-2973-478C-A7E3-0A8E33F068A9}" type="presOf" srcId="{2EDF069F-E8E1-4666-8E24-8192034FAD2C}" destId="{4069CB7D-8912-40FA-AF6C-83AE50851633}" srcOrd="0" destOrd="0" presId="urn:microsoft.com/office/officeart/2005/8/layout/lProcess3"/>
    <dgm:cxn modelId="{93DA5FFD-D6EC-460B-B414-C97457FADCCB}" srcId="{931E0E7F-7E4D-4CD3-A648-4809080112E4}" destId="{2F854016-65B0-4516-B6B5-7F9312D9204E}" srcOrd="0" destOrd="0" parTransId="{ADF1746A-FFBC-47FC-B838-E89927FF645D}" sibTransId="{5165991B-B6EA-4218-AAC1-3EDF0E0FB5EF}"/>
    <dgm:cxn modelId="{6DC9A2AA-D7F0-462D-9F3D-5EE1561AA9AD}" srcId="{17AFCB54-A782-42FE-BC52-DBA7F0AA342E}" destId="{1FBDB986-C60F-40F2-8921-643AD173B116}" srcOrd="0" destOrd="0" parTransId="{61938C24-9DC8-4237-B6EB-074026586854}" sibTransId="{F96CB90E-D54F-4C54-902A-592FFD00512C}"/>
    <dgm:cxn modelId="{C0E97C68-E63D-408D-992E-36894E226C81}" type="presOf" srcId="{60AEE913-1B2C-4F2A-A530-B21689593767}" destId="{FCE88170-6EA5-4D05-9501-4CDE47ADAA9A}" srcOrd="0" destOrd="0" presId="urn:microsoft.com/office/officeart/2005/8/layout/lProcess3"/>
    <dgm:cxn modelId="{DAC8900A-D9F6-4191-BB5F-F59162183B9A}" srcId="{2A8E1341-8495-4C92-B6F5-48F3FC16E251}" destId="{931E0E7F-7E4D-4CD3-A648-4809080112E4}" srcOrd="6" destOrd="0" parTransId="{3EE76CA9-3031-43BC-A339-372233DD5459}" sibTransId="{E3BB4688-9E03-4F79-8EE5-EB6F2F405AEB}"/>
    <dgm:cxn modelId="{36B7E00A-D955-46F4-A4CF-64C95281E3A2}" srcId="{2A8E1341-8495-4C92-B6F5-48F3FC16E251}" destId="{14C889FA-4CA6-4BD2-8CD2-C3A6C135AABD}" srcOrd="2" destOrd="0" parTransId="{B4F28F04-C49C-469D-B46E-3DF11FE2736B}" sibTransId="{C84C2383-B383-495D-A4B7-CFB852BDCDD6}"/>
    <dgm:cxn modelId="{6E72C60C-ECBA-4A79-8423-24C04FDF4B13}" srcId="{E320D7AB-B5ED-4900-B5C7-853019E46FA5}" destId="{3EFFD26B-E71A-460F-AA8B-B805C2A36A3B}" srcOrd="0" destOrd="0" parTransId="{0B2A8A9D-8737-4C3C-BDA9-C6332317A17D}" sibTransId="{5606FD28-145D-4450-A372-C492C4AE4D4B}"/>
    <dgm:cxn modelId="{615C9064-3A74-4913-B19B-051B51CCDFA3}" type="presOf" srcId="{C70B6CC7-1375-4205-9AEA-707078E2B241}" destId="{307EA03D-21FF-49B1-8405-410C0ADF87F8}" srcOrd="0" destOrd="0" presId="urn:microsoft.com/office/officeart/2005/8/layout/lProcess3"/>
    <dgm:cxn modelId="{0A43927F-905C-41E3-83A6-CC0241DC19E4}" srcId="{60AEE913-1B2C-4F2A-A530-B21689593767}" destId="{DAFC3374-F70F-482A-9A79-9165B16B4530}" srcOrd="0" destOrd="0" parTransId="{49ACA6A5-ED1B-43EA-A3BC-E6C68DD71441}" sibTransId="{7D47CC39-8BA2-46D6-89A2-0C1254682ABB}"/>
    <dgm:cxn modelId="{DC9C748E-AF73-49AC-8AEE-F97F81FA1549}" type="presOf" srcId="{D6F0B6B2-A744-404F-BBC6-F61E3A05ACD6}" destId="{8A48EA44-5009-4FA1-AB9A-9DB9BF6A2E19}" srcOrd="0" destOrd="0" presId="urn:microsoft.com/office/officeart/2005/8/layout/lProcess3"/>
    <dgm:cxn modelId="{85D17619-912A-4FAD-9B11-7433F6554BAD}" type="presOf" srcId="{14C889FA-4CA6-4BD2-8CD2-C3A6C135AABD}" destId="{26623BBD-0374-4284-8972-77E6E29EB052}" srcOrd="0" destOrd="0" presId="urn:microsoft.com/office/officeart/2005/8/layout/lProcess3"/>
    <dgm:cxn modelId="{9952A302-23BD-4C43-B5E4-2E64B5049244}" type="presOf" srcId="{2F854016-65B0-4516-B6B5-7F9312D9204E}" destId="{AEC373EF-988F-4807-BBC4-47B4BF202B0A}" srcOrd="0" destOrd="0" presId="urn:microsoft.com/office/officeart/2005/8/layout/lProcess3"/>
    <dgm:cxn modelId="{64551228-B568-4694-A2FF-003891A0ED4B}" srcId="{2A8E1341-8495-4C92-B6F5-48F3FC16E251}" destId="{BC1D51D9-6960-473C-9723-F2B38F3553DA}" srcOrd="0" destOrd="0" parTransId="{B6822FB7-5C28-459B-8B51-FCF12C4E4913}" sibTransId="{BFB99BAE-68AF-472D-B79B-BC332F5DCC8D}"/>
    <dgm:cxn modelId="{F2AAD216-739C-4B01-BC04-A0A5F9430B87}" srcId="{14C889FA-4CA6-4BD2-8CD2-C3A6C135AABD}" destId="{57A72B39-26B4-474F-A96D-04154AF44C64}" srcOrd="0" destOrd="0" parTransId="{F93C9AFC-2FDD-4F92-8EB1-405944E8AA53}" sibTransId="{0DEE3D27-5795-4E7E-A2CE-F149AD1C499E}"/>
    <dgm:cxn modelId="{0B4DC6CF-2FFA-4767-888D-C64B367AD9E6}" srcId="{2A8E1341-8495-4C92-B6F5-48F3FC16E251}" destId="{17AFCB54-A782-42FE-BC52-DBA7F0AA342E}" srcOrd="5" destOrd="0" parTransId="{BF264DA7-B73E-4A6A-9070-9B7211D5EC81}" sibTransId="{41C7F2A0-B737-49C6-AA47-91875048077D}"/>
    <dgm:cxn modelId="{4ADAE6F5-B18B-4619-B197-6154FCB6F79B}" type="presParOf" srcId="{1879F29E-A405-4F2B-96DD-FFC7A9B65CD6}" destId="{11D1D628-9A55-451E-BCF3-12475395731D}" srcOrd="0" destOrd="0" presId="urn:microsoft.com/office/officeart/2005/8/layout/lProcess3"/>
    <dgm:cxn modelId="{A300CBBF-A72B-4F77-9681-C52FC798A8B1}" type="presParOf" srcId="{11D1D628-9A55-451E-BCF3-12475395731D}" destId="{98A99C0B-27F9-40B5-A9BE-71EE32C3F0DB}" srcOrd="0" destOrd="0" presId="urn:microsoft.com/office/officeart/2005/8/layout/lProcess3"/>
    <dgm:cxn modelId="{34106858-765B-4133-8856-8511775454BD}" type="presParOf" srcId="{11D1D628-9A55-451E-BCF3-12475395731D}" destId="{B9C6FF52-43AF-4216-A93C-ECCC87C95A1C}" srcOrd="1" destOrd="0" presId="urn:microsoft.com/office/officeart/2005/8/layout/lProcess3"/>
    <dgm:cxn modelId="{29E09B76-3261-48C3-ABC3-84B7576F4D70}" type="presParOf" srcId="{11D1D628-9A55-451E-BCF3-12475395731D}" destId="{E2D59A78-C9DF-446E-9C99-D210D1722A75}" srcOrd="2" destOrd="0" presId="urn:microsoft.com/office/officeart/2005/8/layout/lProcess3"/>
    <dgm:cxn modelId="{712C8FA1-A8B2-4C36-B0F5-C32D9DA26F86}" type="presParOf" srcId="{1879F29E-A405-4F2B-96DD-FFC7A9B65CD6}" destId="{B2171CF3-46B9-4F66-B1E4-2BEEE2D002AD}" srcOrd="1" destOrd="0" presId="urn:microsoft.com/office/officeart/2005/8/layout/lProcess3"/>
    <dgm:cxn modelId="{D7024C55-9C59-46CF-801A-5CF1589431C4}" type="presParOf" srcId="{1879F29E-A405-4F2B-96DD-FFC7A9B65CD6}" destId="{C08EE3FA-E108-4205-8669-0C23E59D5DC8}" srcOrd="2" destOrd="0" presId="urn:microsoft.com/office/officeart/2005/8/layout/lProcess3"/>
    <dgm:cxn modelId="{941525A5-268C-4C0E-BCEB-638153BA0060}" type="presParOf" srcId="{C08EE3FA-E108-4205-8669-0C23E59D5DC8}" destId="{2170450D-0277-4067-82F4-0AB8311395AA}" srcOrd="0" destOrd="0" presId="urn:microsoft.com/office/officeart/2005/8/layout/lProcess3"/>
    <dgm:cxn modelId="{DF3EAEEF-E653-45A4-A4E3-9042573CD5AC}" type="presParOf" srcId="{C08EE3FA-E108-4205-8669-0C23E59D5DC8}" destId="{05463FB6-E08A-4F2A-9BE9-CBD9C2B6AA4E}" srcOrd="1" destOrd="0" presId="urn:microsoft.com/office/officeart/2005/8/layout/lProcess3"/>
    <dgm:cxn modelId="{85BE6948-0772-4465-B2C6-5A612A9172B6}" type="presParOf" srcId="{C08EE3FA-E108-4205-8669-0C23E59D5DC8}" destId="{4069CB7D-8912-40FA-AF6C-83AE50851633}" srcOrd="2" destOrd="0" presId="urn:microsoft.com/office/officeart/2005/8/layout/lProcess3"/>
    <dgm:cxn modelId="{8DFF9300-29C7-4A4E-BB9A-83C844FEF492}" type="presParOf" srcId="{1879F29E-A405-4F2B-96DD-FFC7A9B65CD6}" destId="{D269F5F4-EAF3-494B-A4EF-5F6786A172C1}" srcOrd="3" destOrd="0" presId="urn:microsoft.com/office/officeart/2005/8/layout/lProcess3"/>
    <dgm:cxn modelId="{BDA41898-883D-45E4-9425-F72A7C9FD124}" type="presParOf" srcId="{1879F29E-A405-4F2B-96DD-FFC7A9B65CD6}" destId="{943EBE54-3DBD-452B-87DF-6A84911791F3}" srcOrd="4" destOrd="0" presId="urn:microsoft.com/office/officeart/2005/8/layout/lProcess3"/>
    <dgm:cxn modelId="{159A02C2-A3A1-45D9-9B33-876B4A03E2DF}" type="presParOf" srcId="{943EBE54-3DBD-452B-87DF-6A84911791F3}" destId="{26623BBD-0374-4284-8972-77E6E29EB052}" srcOrd="0" destOrd="0" presId="urn:microsoft.com/office/officeart/2005/8/layout/lProcess3"/>
    <dgm:cxn modelId="{2D5F029E-93C7-490D-A632-AB5010DC6E81}" type="presParOf" srcId="{943EBE54-3DBD-452B-87DF-6A84911791F3}" destId="{0F86FE0B-0C5A-4166-8103-3271B6241403}" srcOrd="1" destOrd="0" presId="urn:microsoft.com/office/officeart/2005/8/layout/lProcess3"/>
    <dgm:cxn modelId="{18EEBCB6-7655-4E44-A651-E38ACFA9CCAB}" type="presParOf" srcId="{943EBE54-3DBD-452B-87DF-6A84911791F3}" destId="{8B7F5859-4078-40C0-B8FF-6B0690E057F6}" srcOrd="2" destOrd="0" presId="urn:microsoft.com/office/officeart/2005/8/layout/lProcess3"/>
    <dgm:cxn modelId="{2C7F184A-1865-483F-A1E8-7DBFBE1B8457}" type="presParOf" srcId="{1879F29E-A405-4F2B-96DD-FFC7A9B65CD6}" destId="{63C366A0-F444-42AB-BAA9-CF6BAAAF0782}" srcOrd="5" destOrd="0" presId="urn:microsoft.com/office/officeart/2005/8/layout/lProcess3"/>
    <dgm:cxn modelId="{3E713CEE-F638-4E13-8F6B-19B8FA543943}" type="presParOf" srcId="{1879F29E-A405-4F2B-96DD-FFC7A9B65CD6}" destId="{B2EC1037-4E57-45DE-9AA4-FF50D0C47FDC}" srcOrd="6" destOrd="0" presId="urn:microsoft.com/office/officeart/2005/8/layout/lProcess3"/>
    <dgm:cxn modelId="{19E232E9-C2B8-432B-B955-6EFABCE056E1}" type="presParOf" srcId="{B2EC1037-4E57-45DE-9AA4-FF50D0C47FDC}" destId="{307EA03D-21FF-49B1-8405-410C0ADF87F8}" srcOrd="0" destOrd="0" presId="urn:microsoft.com/office/officeart/2005/8/layout/lProcess3"/>
    <dgm:cxn modelId="{B4F224A6-68E6-49F9-93F5-B64586314646}" type="presParOf" srcId="{B2EC1037-4E57-45DE-9AA4-FF50D0C47FDC}" destId="{24BB6739-3D57-4168-B5B6-3FE35CF54F18}" srcOrd="1" destOrd="0" presId="urn:microsoft.com/office/officeart/2005/8/layout/lProcess3"/>
    <dgm:cxn modelId="{F4B45890-4E1D-439B-9177-3C50DD3CEF39}" type="presParOf" srcId="{B2EC1037-4E57-45DE-9AA4-FF50D0C47FDC}" destId="{8A48EA44-5009-4FA1-AB9A-9DB9BF6A2E19}" srcOrd="2" destOrd="0" presId="urn:microsoft.com/office/officeart/2005/8/layout/lProcess3"/>
    <dgm:cxn modelId="{6DC84F48-CB87-4663-AA27-8EE121276622}" type="presParOf" srcId="{1879F29E-A405-4F2B-96DD-FFC7A9B65CD6}" destId="{86E58CFD-7639-4FF7-AD03-FE840650684A}" srcOrd="7" destOrd="0" presId="urn:microsoft.com/office/officeart/2005/8/layout/lProcess3"/>
    <dgm:cxn modelId="{D9BCF16B-99BD-4AF7-983E-CB6A848927CA}" type="presParOf" srcId="{1879F29E-A405-4F2B-96DD-FFC7A9B65CD6}" destId="{D9E4A417-27AD-4B88-A824-00F806401EBA}" srcOrd="8" destOrd="0" presId="urn:microsoft.com/office/officeart/2005/8/layout/lProcess3"/>
    <dgm:cxn modelId="{6813917B-1CD8-4393-A74D-E0D5BF36E354}" type="presParOf" srcId="{D9E4A417-27AD-4B88-A824-00F806401EBA}" destId="{FCE88170-6EA5-4D05-9501-4CDE47ADAA9A}" srcOrd="0" destOrd="0" presId="urn:microsoft.com/office/officeart/2005/8/layout/lProcess3"/>
    <dgm:cxn modelId="{115B3884-8E0C-4620-A98C-1FEE522CB217}" type="presParOf" srcId="{D9E4A417-27AD-4B88-A824-00F806401EBA}" destId="{A34DAF2D-75EA-4272-A02B-1C434BE9CA8A}" srcOrd="1" destOrd="0" presId="urn:microsoft.com/office/officeart/2005/8/layout/lProcess3"/>
    <dgm:cxn modelId="{93F3989B-E6F2-4DFC-9066-442D7D191697}" type="presParOf" srcId="{D9E4A417-27AD-4B88-A824-00F806401EBA}" destId="{22930634-7FDC-4C33-BF03-4FCBF9E4E685}" srcOrd="2" destOrd="0" presId="urn:microsoft.com/office/officeart/2005/8/layout/lProcess3"/>
    <dgm:cxn modelId="{F8F4DCEA-FE1C-4B09-A107-D64179EDDC3C}" type="presParOf" srcId="{1879F29E-A405-4F2B-96DD-FFC7A9B65CD6}" destId="{DF7A9360-BD84-4000-BD25-0DDC6265D467}" srcOrd="9" destOrd="0" presId="urn:microsoft.com/office/officeart/2005/8/layout/lProcess3"/>
    <dgm:cxn modelId="{A795BACE-B971-47E5-B115-27D028F7B7B3}" type="presParOf" srcId="{1879F29E-A405-4F2B-96DD-FFC7A9B65CD6}" destId="{03E5DD8B-96BE-45DF-961C-66802335A0D0}" srcOrd="10" destOrd="0" presId="urn:microsoft.com/office/officeart/2005/8/layout/lProcess3"/>
    <dgm:cxn modelId="{A692C33B-4BEA-4697-89CC-D08F4126AF68}" type="presParOf" srcId="{03E5DD8B-96BE-45DF-961C-66802335A0D0}" destId="{2F68AE2F-2B9E-43E3-AED2-2579BAFBC4DE}" srcOrd="0" destOrd="0" presId="urn:microsoft.com/office/officeart/2005/8/layout/lProcess3"/>
    <dgm:cxn modelId="{51CD9B10-5C01-491E-A31E-325FFF98EFE1}" type="presParOf" srcId="{03E5DD8B-96BE-45DF-961C-66802335A0D0}" destId="{3671A2A4-2F2A-45E8-87AE-27C6F8F5644D}" srcOrd="1" destOrd="0" presId="urn:microsoft.com/office/officeart/2005/8/layout/lProcess3"/>
    <dgm:cxn modelId="{E7EB1138-0154-46DD-B963-FBB487B9D2FF}" type="presParOf" srcId="{03E5DD8B-96BE-45DF-961C-66802335A0D0}" destId="{B1D49FFA-0C45-4D1E-AFD7-DDB74D50C711}" srcOrd="2" destOrd="0" presId="urn:microsoft.com/office/officeart/2005/8/layout/lProcess3"/>
    <dgm:cxn modelId="{061E0EA5-CAFD-4548-BFD8-7F5B83773D90}" type="presParOf" srcId="{1879F29E-A405-4F2B-96DD-FFC7A9B65CD6}" destId="{8836F806-2F0B-4FA0-BDF8-8B8F4F2A4064}" srcOrd="11" destOrd="0" presId="urn:microsoft.com/office/officeart/2005/8/layout/lProcess3"/>
    <dgm:cxn modelId="{BF342023-E748-40F5-9C8F-3985545069C3}" type="presParOf" srcId="{1879F29E-A405-4F2B-96DD-FFC7A9B65CD6}" destId="{5CACE3B9-19C0-44AB-B97A-C94D304E9251}" srcOrd="12" destOrd="0" presId="urn:microsoft.com/office/officeart/2005/8/layout/lProcess3"/>
    <dgm:cxn modelId="{5E280C60-4FC1-4943-9D57-FC395500D0AC}" type="presParOf" srcId="{5CACE3B9-19C0-44AB-B97A-C94D304E9251}" destId="{98633755-693D-47C7-B0E8-8F4B30362082}" srcOrd="0" destOrd="0" presId="urn:microsoft.com/office/officeart/2005/8/layout/lProcess3"/>
    <dgm:cxn modelId="{AE19DBA8-BA8B-403B-AE97-653012A3E351}" type="presParOf" srcId="{5CACE3B9-19C0-44AB-B97A-C94D304E9251}" destId="{A733C767-13AC-4E78-BB95-56F915A33208}" srcOrd="1" destOrd="0" presId="urn:microsoft.com/office/officeart/2005/8/layout/lProcess3"/>
    <dgm:cxn modelId="{17ABA33D-82C8-4332-AF57-38493C931121}" type="presParOf" srcId="{5CACE3B9-19C0-44AB-B97A-C94D304E9251}" destId="{AEC373EF-988F-4807-BBC4-47B4BF202B0A}" srcOrd="2" destOrd="0" presId="urn:microsoft.com/office/officeart/2005/8/layout/lProcess3"/>
    <dgm:cxn modelId="{26A685BB-2270-4292-9C5E-D1EFAA837844}" type="presParOf" srcId="{1879F29E-A405-4F2B-96DD-FFC7A9B65CD6}" destId="{F66C508D-295C-4BDD-8783-8F2C3CD958B2}" srcOrd="13" destOrd="0" presId="urn:microsoft.com/office/officeart/2005/8/layout/lProcess3"/>
    <dgm:cxn modelId="{D62DB14A-EA9B-4D3F-8DA9-F671AEA896EB}" type="presParOf" srcId="{1879F29E-A405-4F2B-96DD-FFC7A9B65CD6}" destId="{49BEE490-243C-4B5E-84F5-5BCB1DDE0FF5}" srcOrd="14" destOrd="0" presId="urn:microsoft.com/office/officeart/2005/8/layout/lProcess3"/>
    <dgm:cxn modelId="{AEEBCC16-C421-4573-94AF-7CB23ACFD295}" type="presParOf" srcId="{49BEE490-243C-4B5E-84F5-5BCB1DDE0FF5}" destId="{245B9DE1-B588-4420-B373-84A8894A82AD}" srcOrd="0" destOrd="0" presId="urn:microsoft.com/office/officeart/2005/8/layout/lProcess3"/>
    <dgm:cxn modelId="{ADC2FD13-94F9-41AF-9D92-491D2A4FC6F3}" type="presParOf" srcId="{49BEE490-243C-4B5E-84F5-5BCB1DDE0FF5}" destId="{07F9954A-18F1-4C8F-BBDD-F8CD2D0403C2}" srcOrd="1" destOrd="0" presId="urn:microsoft.com/office/officeart/2005/8/layout/lProcess3"/>
    <dgm:cxn modelId="{9A5EED85-02B7-4A76-A899-5EC317B3C962}" type="presParOf" srcId="{49BEE490-243C-4B5E-84F5-5BCB1DDE0FF5}" destId="{B4023384-B75C-4F20-A9C8-BC8548F00664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F1E5B9-5154-4136-BB4F-3E2F5E1D1612}" type="doc">
      <dgm:prSet loTypeId="urn:microsoft.com/office/officeart/2005/8/layout/pyramid3" loCatId="pyramid" qsTypeId="urn:microsoft.com/office/officeart/2005/8/quickstyle/simple1" qsCatId="simple" csTypeId="urn:microsoft.com/office/officeart/2005/8/colors/accent1_4" csCatId="accent1" phldr="1"/>
      <dgm:spPr/>
    </dgm:pt>
    <dgm:pt modelId="{12E3FD1F-8FCE-4DBB-8630-C5F4E857E4C3}">
      <dgm:prSet phldrT="[Texto]" custT="1"/>
      <dgm:spPr/>
      <dgm:t>
        <a:bodyPr/>
        <a:lstStyle/>
        <a:p>
          <a:r>
            <a:rPr lang="en-US" sz="2600" b="1" dirty="0" smtClean="0">
              <a:latin typeface="Century Gothic" panose="020B0502020202020204" pitchFamily="34" charset="0"/>
            </a:rPr>
            <a:t>Novas abordagens, novos desafios</a:t>
          </a:r>
          <a:endParaRPr lang="pt-BR" sz="2600" b="1" dirty="0"/>
        </a:p>
      </dgm:t>
    </dgm:pt>
    <dgm:pt modelId="{5CAF2C94-D310-4A73-BD3F-2DEA33E877D5}" type="parTrans" cxnId="{8325D0D7-C70C-4C99-963B-02AA3A2C0092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98872950-DAE2-4F93-855A-168DB0A9BD30}" type="sibTrans" cxnId="{8325D0D7-C70C-4C99-963B-02AA3A2C0092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54F958CC-E8B7-4060-8D6A-30D5FD931F79}">
      <dgm:prSet phldrT="[Texto]" custT="1"/>
      <dgm:spPr/>
      <dgm:t>
        <a:bodyPr/>
        <a:lstStyle/>
        <a:p>
          <a:r>
            <a:rPr lang="en-US" sz="2400" b="1" dirty="0" smtClean="0">
              <a:latin typeface="Century Gothic" panose="020B0502020202020204" pitchFamily="34" charset="0"/>
            </a:rPr>
            <a:t>Conhecer a sua pegada hídrica</a:t>
          </a:r>
          <a:endParaRPr lang="pt-BR" sz="2400" b="1" dirty="0"/>
        </a:p>
      </dgm:t>
    </dgm:pt>
    <dgm:pt modelId="{FAFBE00F-5041-433E-8E48-6FF670219A3F}" type="parTrans" cxnId="{6B6FC925-C25F-4C0D-ADF8-2C7FA7F1D210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C3E01B6C-8A9E-4B8C-8240-EE92FACEBDD0}" type="sibTrans" cxnId="{6B6FC925-C25F-4C0D-ADF8-2C7FA7F1D210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E0274584-E82F-4258-A4D6-A7B7F6A697F5}">
      <dgm:prSet phldrT="[Texto]" custT="1"/>
      <dgm:spPr/>
      <dgm:t>
        <a:bodyPr/>
        <a:lstStyle/>
        <a:p>
          <a:r>
            <a:rPr lang="en-US" sz="1800" b="1" dirty="0" smtClean="0">
              <a:latin typeface="Century Gothic" panose="020B0502020202020204" pitchFamily="34" charset="0"/>
            </a:rPr>
            <a:t>Planejar e realizar a Gestão Estratégica da Água</a:t>
          </a:r>
          <a:endParaRPr lang="pt-BR" sz="1800" b="1" dirty="0"/>
        </a:p>
      </dgm:t>
    </dgm:pt>
    <dgm:pt modelId="{B572B1D0-5658-42FE-AF61-FB9DA43C5BE1}" type="parTrans" cxnId="{21F2AFB1-D1B3-499C-B281-D52A0DF9A1A9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FA4F5909-D009-4875-AD8B-8C9FFDEF8FBE}" type="sibTrans" cxnId="{21F2AFB1-D1B3-499C-B281-D52A0DF9A1A9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4893AA1D-72AA-4C4C-AAFA-883CDB11BE54}">
      <dgm:prSet phldrT="[Texto]" custT="1"/>
      <dgm:spPr/>
      <dgm:t>
        <a:bodyPr/>
        <a:lstStyle/>
        <a:p>
          <a:r>
            <a:rPr lang="en-US" sz="1600" b="1" dirty="0" smtClean="0">
              <a:latin typeface="Century Gothic" panose="020B0502020202020204" pitchFamily="34" charset="0"/>
            </a:rPr>
            <a:t>Analisar impactos</a:t>
          </a:r>
          <a:endParaRPr lang="pt-BR" sz="1600" b="1" dirty="0"/>
        </a:p>
      </dgm:t>
    </dgm:pt>
    <dgm:pt modelId="{2E5982D1-91C8-424C-868F-8B1B2BB684BA}" type="parTrans" cxnId="{29FC104D-EDDD-455C-BF4B-A4A18824FD8B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75E3B818-C84C-41E8-BBF1-BD3691596393}" type="sibTrans" cxnId="{29FC104D-EDDD-455C-BF4B-A4A18824FD8B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FE3AD32A-7374-42BC-AE1D-0BB2F5FEA82C}">
      <dgm:prSet phldrT="[Texto]" custT="1"/>
      <dgm:spPr/>
      <dgm:t>
        <a:bodyPr/>
        <a:lstStyle/>
        <a:p>
          <a:r>
            <a:rPr lang="en-US" sz="1200" b="1" dirty="0" smtClean="0">
              <a:latin typeface="Century Gothic" panose="020B0502020202020204" pitchFamily="34" charset="0"/>
            </a:rPr>
            <a:t>Riscos e </a:t>
          </a:r>
        </a:p>
        <a:p>
          <a:r>
            <a:rPr lang="en-US" sz="1200" b="1" dirty="0" smtClean="0">
              <a:latin typeface="Century Gothic" panose="020B0502020202020204" pitchFamily="34" charset="0"/>
            </a:rPr>
            <a:t>Oportunidades</a:t>
          </a:r>
          <a:br>
            <a:rPr lang="en-US" sz="1200" b="1" dirty="0" smtClean="0">
              <a:latin typeface="Century Gothic" panose="020B0502020202020204" pitchFamily="34" charset="0"/>
            </a:rPr>
          </a:br>
          <a:endParaRPr lang="pt-BR" sz="1200" b="1" dirty="0"/>
        </a:p>
      </dgm:t>
    </dgm:pt>
    <dgm:pt modelId="{2D5C5529-DC22-4154-8734-1E4CF15137E0}" type="parTrans" cxnId="{808980BD-7A53-4173-9E38-0391BCD37587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F4991D5B-4911-4C64-9E92-8CE61B00C2C3}" type="sibTrans" cxnId="{808980BD-7A53-4173-9E38-0391BCD37587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13619AF7-3C4C-4EDB-8ABF-9EB42E5E689F}" type="pres">
      <dgm:prSet presAssocID="{21F1E5B9-5154-4136-BB4F-3E2F5E1D1612}" presName="Name0" presStyleCnt="0">
        <dgm:presLayoutVars>
          <dgm:dir/>
          <dgm:animLvl val="lvl"/>
          <dgm:resizeHandles val="exact"/>
        </dgm:presLayoutVars>
      </dgm:prSet>
      <dgm:spPr/>
    </dgm:pt>
    <dgm:pt modelId="{6AE44674-A430-4CA1-94E7-11E65F45066B}" type="pres">
      <dgm:prSet presAssocID="{12E3FD1F-8FCE-4DBB-8630-C5F4E857E4C3}" presName="Name8" presStyleCnt="0"/>
      <dgm:spPr/>
    </dgm:pt>
    <dgm:pt modelId="{978F414B-47B4-4C16-9FF3-02581D05BA41}" type="pres">
      <dgm:prSet presAssocID="{12E3FD1F-8FCE-4DBB-8630-C5F4E857E4C3}" presName="level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3AFEB40-7F82-4985-81DB-C10250E241CD}" type="pres">
      <dgm:prSet presAssocID="{12E3FD1F-8FCE-4DBB-8630-C5F4E857E4C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702FAEC-0173-4BC4-8FE1-62B990B1B65F}" type="pres">
      <dgm:prSet presAssocID="{54F958CC-E8B7-4060-8D6A-30D5FD931F79}" presName="Name8" presStyleCnt="0"/>
      <dgm:spPr/>
    </dgm:pt>
    <dgm:pt modelId="{E5A0DD69-47CB-4682-8865-0D24A8A24475}" type="pres">
      <dgm:prSet presAssocID="{54F958CC-E8B7-4060-8D6A-30D5FD931F79}" presName="level" presStyleLbl="node1" presStyleIdx="1" presStyleCnt="5" custScaleX="101469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31B8697-5244-4937-BAF7-34176A3B56CB}" type="pres">
      <dgm:prSet presAssocID="{54F958CC-E8B7-4060-8D6A-30D5FD931F7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25679B2-A2C7-4934-934C-65FA91D556FF}" type="pres">
      <dgm:prSet presAssocID="{E0274584-E82F-4258-A4D6-A7B7F6A697F5}" presName="Name8" presStyleCnt="0"/>
      <dgm:spPr/>
    </dgm:pt>
    <dgm:pt modelId="{FDEC1E9B-1050-4936-9DFB-8AEB8CC0250A}" type="pres">
      <dgm:prSet presAssocID="{E0274584-E82F-4258-A4D6-A7B7F6A697F5}" presName="level" presStyleLbl="node1" presStyleIdx="2" presStyleCnt="5" custScaleX="10386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E8461DC-B5AE-4098-B9A5-B21737D35E0C}" type="pres">
      <dgm:prSet presAssocID="{E0274584-E82F-4258-A4D6-A7B7F6A697F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74DC952-C31E-4127-AA5D-78BD32E74D11}" type="pres">
      <dgm:prSet presAssocID="{4893AA1D-72AA-4C4C-AAFA-883CDB11BE54}" presName="Name8" presStyleCnt="0"/>
      <dgm:spPr/>
    </dgm:pt>
    <dgm:pt modelId="{FE21FED7-6AF6-4923-8A19-B1F2C4771049}" type="pres">
      <dgm:prSet presAssocID="{4893AA1D-72AA-4C4C-AAFA-883CDB11BE54}" presName="level" presStyleLbl="node1" presStyleIdx="3" presStyleCnt="5" custScaleX="108656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2C14AEF-94BB-417A-A9D5-3227D42FF77C}" type="pres">
      <dgm:prSet presAssocID="{4893AA1D-72AA-4C4C-AAFA-883CDB11BE5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D4E1A46-5D27-4EBB-BA47-DC6A176B3960}" type="pres">
      <dgm:prSet presAssocID="{FE3AD32A-7374-42BC-AE1D-0BB2F5FEA82C}" presName="Name8" presStyleCnt="0"/>
      <dgm:spPr/>
    </dgm:pt>
    <dgm:pt modelId="{6A872CB0-EFC8-407D-8B72-5931CE1F423D}" type="pres">
      <dgm:prSet presAssocID="{FE3AD32A-7374-42BC-AE1D-0BB2F5FEA82C}" presName="level" presStyleLbl="node1" presStyleIdx="4" presStyleCnt="5" custScaleX="11660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061E087-FA49-4C9F-A369-01696D5F1D3F}" type="pres">
      <dgm:prSet presAssocID="{FE3AD32A-7374-42BC-AE1D-0BB2F5FEA82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157E2F91-54BC-4B2F-939F-AE4E8C48E96A}" type="presOf" srcId="{12E3FD1F-8FCE-4DBB-8630-C5F4E857E4C3}" destId="{978F414B-47B4-4C16-9FF3-02581D05BA41}" srcOrd="0" destOrd="0" presId="urn:microsoft.com/office/officeart/2005/8/layout/pyramid3"/>
    <dgm:cxn modelId="{3EF0EC8E-49EC-4F55-A1B5-5E05824BDA5D}" type="presOf" srcId="{54F958CC-E8B7-4060-8D6A-30D5FD931F79}" destId="{F31B8697-5244-4937-BAF7-34176A3B56CB}" srcOrd="1" destOrd="0" presId="urn:microsoft.com/office/officeart/2005/8/layout/pyramid3"/>
    <dgm:cxn modelId="{E4008C03-7650-4CFB-B0B3-D9BCD8D3B2EB}" type="presOf" srcId="{E0274584-E82F-4258-A4D6-A7B7F6A697F5}" destId="{5E8461DC-B5AE-4098-B9A5-B21737D35E0C}" srcOrd="1" destOrd="0" presId="urn:microsoft.com/office/officeart/2005/8/layout/pyramid3"/>
    <dgm:cxn modelId="{2535F873-D51A-4C8F-8835-86A5B64BC631}" type="presOf" srcId="{E0274584-E82F-4258-A4D6-A7B7F6A697F5}" destId="{FDEC1E9B-1050-4936-9DFB-8AEB8CC0250A}" srcOrd="0" destOrd="0" presId="urn:microsoft.com/office/officeart/2005/8/layout/pyramid3"/>
    <dgm:cxn modelId="{136D7584-2D69-4DF9-B4DC-E44A49A0B25B}" type="presOf" srcId="{12E3FD1F-8FCE-4DBB-8630-C5F4E857E4C3}" destId="{93AFEB40-7F82-4985-81DB-C10250E241CD}" srcOrd="1" destOrd="0" presId="urn:microsoft.com/office/officeart/2005/8/layout/pyramid3"/>
    <dgm:cxn modelId="{D0387C44-B207-4BC3-9190-AF2B675C7AFC}" type="presOf" srcId="{4893AA1D-72AA-4C4C-AAFA-883CDB11BE54}" destId="{FE21FED7-6AF6-4923-8A19-B1F2C4771049}" srcOrd="0" destOrd="0" presId="urn:microsoft.com/office/officeart/2005/8/layout/pyramid3"/>
    <dgm:cxn modelId="{21F2AFB1-D1B3-499C-B281-D52A0DF9A1A9}" srcId="{21F1E5B9-5154-4136-BB4F-3E2F5E1D1612}" destId="{E0274584-E82F-4258-A4D6-A7B7F6A697F5}" srcOrd="2" destOrd="0" parTransId="{B572B1D0-5658-42FE-AF61-FB9DA43C5BE1}" sibTransId="{FA4F5909-D009-4875-AD8B-8C9FFDEF8FBE}"/>
    <dgm:cxn modelId="{808980BD-7A53-4173-9E38-0391BCD37587}" srcId="{21F1E5B9-5154-4136-BB4F-3E2F5E1D1612}" destId="{FE3AD32A-7374-42BC-AE1D-0BB2F5FEA82C}" srcOrd="4" destOrd="0" parTransId="{2D5C5529-DC22-4154-8734-1E4CF15137E0}" sibTransId="{F4991D5B-4911-4C64-9E92-8CE61B00C2C3}"/>
    <dgm:cxn modelId="{8325D0D7-C70C-4C99-963B-02AA3A2C0092}" srcId="{21F1E5B9-5154-4136-BB4F-3E2F5E1D1612}" destId="{12E3FD1F-8FCE-4DBB-8630-C5F4E857E4C3}" srcOrd="0" destOrd="0" parTransId="{5CAF2C94-D310-4A73-BD3F-2DEA33E877D5}" sibTransId="{98872950-DAE2-4F93-855A-168DB0A9BD30}"/>
    <dgm:cxn modelId="{0EFE487B-8850-4BDA-A069-E202A02B4605}" type="presOf" srcId="{FE3AD32A-7374-42BC-AE1D-0BB2F5FEA82C}" destId="{6A872CB0-EFC8-407D-8B72-5931CE1F423D}" srcOrd="0" destOrd="0" presId="urn:microsoft.com/office/officeart/2005/8/layout/pyramid3"/>
    <dgm:cxn modelId="{5B55946B-243B-42AA-B35B-6FBE85E9F30F}" type="presOf" srcId="{21F1E5B9-5154-4136-BB4F-3E2F5E1D1612}" destId="{13619AF7-3C4C-4EDB-8ABF-9EB42E5E689F}" srcOrd="0" destOrd="0" presId="urn:microsoft.com/office/officeart/2005/8/layout/pyramid3"/>
    <dgm:cxn modelId="{296D2321-649C-4BF7-8EB1-DEE72BA6DA25}" type="presOf" srcId="{54F958CC-E8B7-4060-8D6A-30D5FD931F79}" destId="{E5A0DD69-47CB-4682-8865-0D24A8A24475}" srcOrd="0" destOrd="0" presId="urn:microsoft.com/office/officeart/2005/8/layout/pyramid3"/>
    <dgm:cxn modelId="{4D83C04C-35B5-4D67-B56F-409A7820B8A6}" type="presOf" srcId="{4893AA1D-72AA-4C4C-AAFA-883CDB11BE54}" destId="{92C14AEF-94BB-417A-A9D5-3227D42FF77C}" srcOrd="1" destOrd="0" presId="urn:microsoft.com/office/officeart/2005/8/layout/pyramid3"/>
    <dgm:cxn modelId="{35D0EC35-4BB6-4E5D-9AC3-A77CFBBB4363}" type="presOf" srcId="{FE3AD32A-7374-42BC-AE1D-0BB2F5FEA82C}" destId="{F061E087-FA49-4C9F-A369-01696D5F1D3F}" srcOrd="1" destOrd="0" presId="urn:microsoft.com/office/officeart/2005/8/layout/pyramid3"/>
    <dgm:cxn modelId="{29FC104D-EDDD-455C-BF4B-A4A18824FD8B}" srcId="{21F1E5B9-5154-4136-BB4F-3E2F5E1D1612}" destId="{4893AA1D-72AA-4C4C-AAFA-883CDB11BE54}" srcOrd="3" destOrd="0" parTransId="{2E5982D1-91C8-424C-868F-8B1B2BB684BA}" sibTransId="{75E3B818-C84C-41E8-BBF1-BD3691596393}"/>
    <dgm:cxn modelId="{6B6FC925-C25F-4C0D-ADF8-2C7FA7F1D210}" srcId="{21F1E5B9-5154-4136-BB4F-3E2F5E1D1612}" destId="{54F958CC-E8B7-4060-8D6A-30D5FD931F79}" srcOrd="1" destOrd="0" parTransId="{FAFBE00F-5041-433E-8E48-6FF670219A3F}" sibTransId="{C3E01B6C-8A9E-4B8C-8240-EE92FACEBDD0}"/>
    <dgm:cxn modelId="{B8682379-B7FF-4845-A061-5ECA467D3C5F}" type="presParOf" srcId="{13619AF7-3C4C-4EDB-8ABF-9EB42E5E689F}" destId="{6AE44674-A430-4CA1-94E7-11E65F45066B}" srcOrd="0" destOrd="0" presId="urn:microsoft.com/office/officeart/2005/8/layout/pyramid3"/>
    <dgm:cxn modelId="{092346C5-F410-40CF-A8AD-CC37E1DFB4C4}" type="presParOf" srcId="{6AE44674-A430-4CA1-94E7-11E65F45066B}" destId="{978F414B-47B4-4C16-9FF3-02581D05BA41}" srcOrd="0" destOrd="0" presId="urn:microsoft.com/office/officeart/2005/8/layout/pyramid3"/>
    <dgm:cxn modelId="{F4D91276-E5F0-4AAA-8F05-3C040F3F7370}" type="presParOf" srcId="{6AE44674-A430-4CA1-94E7-11E65F45066B}" destId="{93AFEB40-7F82-4985-81DB-C10250E241CD}" srcOrd="1" destOrd="0" presId="urn:microsoft.com/office/officeart/2005/8/layout/pyramid3"/>
    <dgm:cxn modelId="{A4DB69E9-C679-405D-908E-43B2EB0F8D47}" type="presParOf" srcId="{13619AF7-3C4C-4EDB-8ABF-9EB42E5E689F}" destId="{3702FAEC-0173-4BC4-8FE1-62B990B1B65F}" srcOrd="1" destOrd="0" presId="urn:microsoft.com/office/officeart/2005/8/layout/pyramid3"/>
    <dgm:cxn modelId="{962C2E20-7349-43F5-9940-EAFB6E5C7536}" type="presParOf" srcId="{3702FAEC-0173-4BC4-8FE1-62B990B1B65F}" destId="{E5A0DD69-47CB-4682-8865-0D24A8A24475}" srcOrd="0" destOrd="0" presId="urn:microsoft.com/office/officeart/2005/8/layout/pyramid3"/>
    <dgm:cxn modelId="{F92B07F3-C090-453E-849B-58BAF0B4CD45}" type="presParOf" srcId="{3702FAEC-0173-4BC4-8FE1-62B990B1B65F}" destId="{F31B8697-5244-4937-BAF7-34176A3B56CB}" srcOrd="1" destOrd="0" presId="urn:microsoft.com/office/officeart/2005/8/layout/pyramid3"/>
    <dgm:cxn modelId="{50F7B135-0FDC-41A0-8D72-746199CB5A3C}" type="presParOf" srcId="{13619AF7-3C4C-4EDB-8ABF-9EB42E5E689F}" destId="{B25679B2-A2C7-4934-934C-65FA91D556FF}" srcOrd="2" destOrd="0" presId="urn:microsoft.com/office/officeart/2005/8/layout/pyramid3"/>
    <dgm:cxn modelId="{D8020970-CC72-4C26-B0BD-4E1510077894}" type="presParOf" srcId="{B25679B2-A2C7-4934-934C-65FA91D556FF}" destId="{FDEC1E9B-1050-4936-9DFB-8AEB8CC0250A}" srcOrd="0" destOrd="0" presId="urn:microsoft.com/office/officeart/2005/8/layout/pyramid3"/>
    <dgm:cxn modelId="{DEFA3A86-EDCE-4755-89BA-1F69C204B4CB}" type="presParOf" srcId="{B25679B2-A2C7-4934-934C-65FA91D556FF}" destId="{5E8461DC-B5AE-4098-B9A5-B21737D35E0C}" srcOrd="1" destOrd="0" presId="urn:microsoft.com/office/officeart/2005/8/layout/pyramid3"/>
    <dgm:cxn modelId="{FEBD6FA9-5556-48FE-AB40-98FFBD015D16}" type="presParOf" srcId="{13619AF7-3C4C-4EDB-8ABF-9EB42E5E689F}" destId="{074DC952-C31E-4127-AA5D-78BD32E74D11}" srcOrd="3" destOrd="0" presId="urn:microsoft.com/office/officeart/2005/8/layout/pyramid3"/>
    <dgm:cxn modelId="{5504A980-C6C7-41DF-BC4D-F9B3602C2E48}" type="presParOf" srcId="{074DC952-C31E-4127-AA5D-78BD32E74D11}" destId="{FE21FED7-6AF6-4923-8A19-B1F2C4771049}" srcOrd="0" destOrd="0" presId="urn:microsoft.com/office/officeart/2005/8/layout/pyramid3"/>
    <dgm:cxn modelId="{3640D33E-8514-4B1B-B647-AEBF7B9A827B}" type="presParOf" srcId="{074DC952-C31E-4127-AA5D-78BD32E74D11}" destId="{92C14AEF-94BB-417A-A9D5-3227D42FF77C}" srcOrd="1" destOrd="0" presId="urn:microsoft.com/office/officeart/2005/8/layout/pyramid3"/>
    <dgm:cxn modelId="{03FEEB49-D80B-4500-A208-C8F8BB48837E}" type="presParOf" srcId="{13619AF7-3C4C-4EDB-8ABF-9EB42E5E689F}" destId="{BD4E1A46-5D27-4EBB-BA47-DC6A176B3960}" srcOrd="4" destOrd="0" presId="urn:microsoft.com/office/officeart/2005/8/layout/pyramid3"/>
    <dgm:cxn modelId="{E1C63F4D-A86B-4C9D-A573-E7971B2B386E}" type="presParOf" srcId="{BD4E1A46-5D27-4EBB-BA47-DC6A176B3960}" destId="{6A872CB0-EFC8-407D-8B72-5931CE1F423D}" srcOrd="0" destOrd="0" presId="urn:microsoft.com/office/officeart/2005/8/layout/pyramid3"/>
    <dgm:cxn modelId="{C54F51F9-30B9-4D9F-A0C7-83EA09491692}" type="presParOf" srcId="{BD4E1A46-5D27-4EBB-BA47-DC6A176B3960}" destId="{F061E087-FA49-4C9F-A369-01696D5F1D3F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A99C0B-27F9-40B5-A9BE-71EE32C3F0DB}">
      <dsp:nvSpPr>
        <dsp:cNvPr id="0" name=""/>
        <dsp:cNvSpPr/>
      </dsp:nvSpPr>
      <dsp:spPr>
        <a:xfrm>
          <a:off x="999302" y="2114"/>
          <a:ext cx="4203226" cy="50475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Century Gothic" pitchFamily="34" charset="0"/>
            </a:rPr>
            <a:t>Comoditie  </a:t>
          </a:r>
          <a:endParaRPr lang="pt-BR" sz="1800" b="1" kern="1200" dirty="0">
            <a:latin typeface="Century Gothic" pitchFamily="34" charset="0"/>
          </a:endParaRPr>
        </a:p>
      </dsp:txBody>
      <dsp:txXfrm>
        <a:off x="1251681" y="2114"/>
        <a:ext cx="3698468" cy="504758"/>
      </dsp:txXfrm>
    </dsp:sp>
    <dsp:sp modelId="{E2D59A78-C9DF-446E-9C99-D210D1722A75}">
      <dsp:nvSpPr>
        <dsp:cNvPr id="0" name=""/>
        <dsp:cNvSpPr/>
      </dsp:nvSpPr>
      <dsp:spPr>
        <a:xfrm>
          <a:off x="4797034" y="45019"/>
          <a:ext cx="3488677" cy="41894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Century Gothic" pitchFamily="34" charset="0"/>
            </a:rPr>
            <a:t>Recurso</a:t>
          </a:r>
          <a:endParaRPr lang="pt-BR" sz="1800" b="1" kern="1200" dirty="0">
            <a:latin typeface="Century Gothic" pitchFamily="34" charset="0"/>
          </a:endParaRPr>
        </a:p>
      </dsp:txBody>
      <dsp:txXfrm>
        <a:off x="5006509" y="45019"/>
        <a:ext cx="3069728" cy="418949"/>
      </dsp:txXfrm>
    </dsp:sp>
    <dsp:sp modelId="{2170450D-0277-4067-82F4-0AB8311395AA}">
      <dsp:nvSpPr>
        <dsp:cNvPr id="0" name=""/>
        <dsp:cNvSpPr/>
      </dsp:nvSpPr>
      <dsp:spPr>
        <a:xfrm>
          <a:off x="999302" y="681548"/>
          <a:ext cx="4203226" cy="50475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Century Gothic" pitchFamily="34" charset="0"/>
            </a:rPr>
            <a:t>Abundante</a:t>
          </a:r>
          <a:endParaRPr lang="pt-BR" sz="1800" b="1" kern="1200" dirty="0">
            <a:latin typeface="Century Gothic" pitchFamily="34" charset="0"/>
          </a:endParaRPr>
        </a:p>
      </dsp:txBody>
      <dsp:txXfrm>
        <a:off x="1251681" y="681548"/>
        <a:ext cx="3698468" cy="504758"/>
      </dsp:txXfrm>
    </dsp:sp>
    <dsp:sp modelId="{4069CB7D-8912-40FA-AF6C-83AE50851633}">
      <dsp:nvSpPr>
        <dsp:cNvPr id="0" name=""/>
        <dsp:cNvSpPr/>
      </dsp:nvSpPr>
      <dsp:spPr>
        <a:xfrm>
          <a:off x="4797034" y="724452"/>
          <a:ext cx="3488677" cy="41894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Century Gothic" pitchFamily="34" charset="0"/>
            </a:rPr>
            <a:t> Limitado</a:t>
          </a:r>
          <a:endParaRPr lang="pt-BR" sz="1800" b="1" kern="1200" dirty="0">
            <a:latin typeface="Century Gothic" pitchFamily="34" charset="0"/>
          </a:endParaRPr>
        </a:p>
      </dsp:txBody>
      <dsp:txXfrm>
        <a:off x="5006509" y="724452"/>
        <a:ext cx="3069728" cy="418949"/>
      </dsp:txXfrm>
    </dsp:sp>
    <dsp:sp modelId="{26623BBD-0374-4284-8972-77E6E29EB052}">
      <dsp:nvSpPr>
        <dsp:cNvPr id="0" name=""/>
        <dsp:cNvSpPr/>
      </dsp:nvSpPr>
      <dsp:spPr>
        <a:xfrm>
          <a:off x="999302" y="1360981"/>
          <a:ext cx="4203226" cy="50475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Century Gothic" pitchFamily="34" charset="0"/>
            </a:rPr>
            <a:t>Resíduo</a:t>
          </a:r>
          <a:endParaRPr lang="pt-BR" sz="1800" b="1" kern="1200" dirty="0">
            <a:latin typeface="Century Gothic" pitchFamily="34" charset="0"/>
          </a:endParaRPr>
        </a:p>
      </dsp:txBody>
      <dsp:txXfrm>
        <a:off x="1251681" y="1360981"/>
        <a:ext cx="3698468" cy="504758"/>
      </dsp:txXfrm>
    </dsp:sp>
    <dsp:sp modelId="{8B7F5859-4078-40C0-B8FF-6B0690E057F6}">
      <dsp:nvSpPr>
        <dsp:cNvPr id="0" name=""/>
        <dsp:cNvSpPr/>
      </dsp:nvSpPr>
      <dsp:spPr>
        <a:xfrm>
          <a:off x="4797034" y="1403886"/>
          <a:ext cx="3488677" cy="41894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Century Gothic" pitchFamily="34" charset="0"/>
            </a:rPr>
            <a:t>Conservação</a:t>
          </a:r>
          <a:endParaRPr lang="pt-BR" sz="1800" b="1" kern="1200" dirty="0">
            <a:latin typeface="Century Gothic" pitchFamily="34" charset="0"/>
          </a:endParaRPr>
        </a:p>
      </dsp:txBody>
      <dsp:txXfrm>
        <a:off x="5006509" y="1403886"/>
        <a:ext cx="3069728" cy="418949"/>
      </dsp:txXfrm>
    </dsp:sp>
    <dsp:sp modelId="{307EA03D-21FF-49B1-8405-410C0ADF87F8}">
      <dsp:nvSpPr>
        <dsp:cNvPr id="0" name=""/>
        <dsp:cNvSpPr/>
      </dsp:nvSpPr>
      <dsp:spPr>
        <a:xfrm>
          <a:off x="999302" y="2040414"/>
          <a:ext cx="4203226" cy="50475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Century Gothic" pitchFamily="34" charset="0"/>
            </a:rPr>
            <a:t>Barato</a:t>
          </a:r>
          <a:endParaRPr lang="pt-BR" sz="1800" b="1" kern="1200" dirty="0">
            <a:latin typeface="Century Gothic" pitchFamily="34" charset="0"/>
          </a:endParaRPr>
        </a:p>
      </dsp:txBody>
      <dsp:txXfrm>
        <a:off x="1251681" y="2040414"/>
        <a:ext cx="3698468" cy="504758"/>
      </dsp:txXfrm>
    </dsp:sp>
    <dsp:sp modelId="{8A48EA44-5009-4FA1-AB9A-9DB9BF6A2E19}">
      <dsp:nvSpPr>
        <dsp:cNvPr id="0" name=""/>
        <dsp:cNvSpPr/>
      </dsp:nvSpPr>
      <dsp:spPr>
        <a:xfrm>
          <a:off x="4797034" y="2083319"/>
          <a:ext cx="3488677" cy="41894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Century Gothic" pitchFamily="34" charset="0"/>
            </a:rPr>
            <a:t>Custo elevado</a:t>
          </a:r>
          <a:endParaRPr lang="pt-BR" sz="1800" b="1" kern="1200" dirty="0">
            <a:latin typeface="Century Gothic" pitchFamily="34" charset="0"/>
          </a:endParaRPr>
        </a:p>
      </dsp:txBody>
      <dsp:txXfrm>
        <a:off x="5006509" y="2083319"/>
        <a:ext cx="3069728" cy="418949"/>
      </dsp:txXfrm>
    </dsp:sp>
    <dsp:sp modelId="{FCE88170-6EA5-4D05-9501-4CDE47ADAA9A}">
      <dsp:nvSpPr>
        <dsp:cNvPr id="0" name=""/>
        <dsp:cNvSpPr/>
      </dsp:nvSpPr>
      <dsp:spPr>
        <a:xfrm>
          <a:off x="999302" y="2719848"/>
          <a:ext cx="4203226" cy="50475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Century Gothic" pitchFamily="34" charset="0"/>
            </a:rPr>
            <a:t>Dentro da cerca (do site)</a:t>
          </a:r>
          <a:endParaRPr lang="pt-BR" sz="1800" b="1" kern="1200" dirty="0">
            <a:latin typeface="Century Gothic" pitchFamily="34" charset="0"/>
          </a:endParaRPr>
        </a:p>
      </dsp:txBody>
      <dsp:txXfrm>
        <a:off x="1251681" y="2719848"/>
        <a:ext cx="3698468" cy="504758"/>
      </dsp:txXfrm>
    </dsp:sp>
    <dsp:sp modelId="{22930634-7FDC-4C33-BF03-4FCBF9E4E685}">
      <dsp:nvSpPr>
        <dsp:cNvPr id="0" name=""/>
        <dsp:cNvSpPr/>
      </dsp:nvSpPr>
      <dsp:spPr>
        <a:xfrm>
          <a:off x="4797034" y="2762752"/>
          <a:ext cx="3488677" cy="41894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Century Gothic" pitchFamily="34" charset="0"/>
            </a:rPr>
            <a:t> Bacia Hidrográfica</a:t>
          </a:r>
          <a:endParaRPr lang="pt-BR" sz="1800" b="1" kern="1200" dirty="0">
            <a:latin typeface="Century Gothic" pitchFamily="34" charset="0"/>
          </a:endParaRPr>
        </a:p>
      </dsp:txBody>
      <dsp:txXfrm>
        <a:off x="5006509" y="2762752"/>
        <a:ext cx="3069728" cy="418949"/>
      </dsp:txXfrm>
    </dsp:sp>
    <dsp:sp modelId="{2F68AE2F-2B9E-43E3-AED2-2579BAFBC4DE}">
      <dsp:nvSpPr>
        <dsp:cNvPr id="0" name=""/>
        <dsp:cNvSpPr/>
      </dsp:nvSpPr>
      <dsp:spPr>
        <a:xfrm>
          <a:off x="999302" y="3399281"/>
          <a:ext cx="4203226" cy="50475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Century Gothic" pitchFamily="34" charset="0"/>
            </a:rPr>
            <a:t>Operação</a:t>
          </a:r>
          <a:endParaRPr lang="pt-BR" sz="1800" b="1" kern="1200" dirty="0">
            <a:latin typeface="Century Gothic" pitchFamily="34" charset="0"/>
          </a:endParaRPr>
        </a:p>
      </dsp:txBody>
      <dsp:txXfrm>
        <a:off x="1251681" y="3399281"/>
        <a:ext cx="3698468" cy="504758"/>
      </dsp:txXfrm>
    </dsp:sp>
    <dsp:sp modelId="{B1D49FFA-0C45-4D1E-AFD7-DDB74D50C711}">
      <dsp:nvSpPr>
        <dsp:cNvPr id="0" name=""/>
        <dsp:cNvSpPr/>
      </dsp:nvSpPr>
      <dsp:spPr>
        <a:xfrm>
          <a:off x="4797034" y="3442185"/>
          <a:ext cx="3488677" cy="41894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Century Gothic" pitchFamily="34" charset="0"/>
            </a:rPr>
            <a:t>Cadeia de Valor</a:t>
          </a:r>
          <a:endParaRPr lang="pt-BR" sz="1800" b="1" kern="1200" dirty="0">
            <a:latin typeface="Century Gothic" pitchFamily="34" charset="0"/>
          </a:endParaRPr>
        </a:p>
      </dsp:txBody>
      <dsp:txXfrm>
        <a:off x="5006509" y="3442185"/>
        <a:ext cx="3069728" cy="418949"/>
      </dsp:txXfrm>
    </dsp:sp>
    <dsp:sp modelId="{98633755-693D-47C7-B0E8-8F4B30362082}">
      <dsp:nvSpPr>
        <dsp:cNvPr id="0" name=""/>
        <dsp:cNvSpPr/>
      </dsp:nvSpPr>
      <dsp:spPr>
        <a:xfrm>
          <a:off x="999302" y="4078714"/>
          <a:ext cx="4203226" cy="50475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Century Gothic" pitchFamily="34" charset="0"/>
            </a:rPr>
            <a:t>Impactos ambientais</a:t>
          </a:r>
          <a:endParaRPr lang="pt-BR" sz="1800" b="1" kern="1200" dirty="0">
            <a:latin typeface="Century Gothic" pitchFamily="34" charset="0"/>
          </a:endParaRPr>
        </a:p>
      </dsp:txBody>
      <dsp:txXfrm>
        <a:off x="1251681" y="4078714"/>
        <a:ext cx="3698468" cy="504758"/>
      </dsp:txXfrm>
    </dsp:sp>
    <dsp:sp modelId="{AEC373EF-988F-4807-BBC4-47B4BF202B0A}">
      <dsp:nvSpPr>
        <dsp:cNvPr id="0" name=""/>
        <dsp:cNvSpPr/>
      </dsp:nvSpPr>
      <dsp:spPr>
        <a:xfrm>
          <a:off x="4797034" y="4121619"/>
          <a:ext cx="3488677" cy="41894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Century Gothic" pitchFamily="34" charset="0"/>
            </a:rPr>
            <a:t>Análise de riscos</a:t>
          </a:r>
          <a:endParaRPr lang="pt-BR" sz="1800" b="1" kern="1200" dirty="0">
            <a:latin typeface="Century Gothic" pitchFamily="34" charset="0"/>
          </a:endParaRPr>
        </a:p>
      </dsp:txBody>
      <dsp:txXfrm>
        <a:off x="5006509" y="4121619"/>
        <a:ext cx="3069728" cy="418949"/>
      </dsp:txXfrm>
    </dsp:sp>
    <dsp:sp modelId="{245B9DE1-B588-4420-B373-84A8894A82AD}">
      <dsp:nvSpPr>
        <dsp:cNvPr id="0" name=""/>
        <dsp:cNvSpPr/>
      </dsp:nvSpPr>
      <dsp:spPr>
        <a:xfrm>
          <a:off x="999302" y="4758148"/>
          <a:ext cx="4203226" cy="50475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Century Gothic" pitchFamily="34" charset="0"/>
            </a:rPr>
            <a:t>Crescimento Infinito</a:t>
          </a:r>
          <a:endParaRPr lang="pt-BR" sz="1800" b="1" kern="1200" dirty="0">
            <a:latin typeface="Century Gothic" pitchFamily="34" charset="0"/>
          </a:endParaRPr>
        </a:p>
      </dsp:txBody>
      <dsp:txXfrm>
        <a:off x="1251681" y="4758148"/>
        <a:ext cx="3698468" cy="504758"/>
      </dsp:txXfrm>
    </dsp:sp>
    <dsp:sp modelId="{B4023384-B75C-4F20-A9C8-BC8548F00664}">
      <dsp:nvSpPr>
        <dsp:cNvPr id="0" name=""/>
        <dsp:cNvSpPr/>
      </dsp:nvSpPr>
      <dsp:spPr>
        <a:xfrm>
          <a:off x="4797034" y="4801052"/>
          <a:ext cx="3488677" cy="41894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Century Gothic" pitchFamily="34" charset="0"/>
            </a:rPr>
            <a:t>Limites Ecológicos</a:t>
          </a:r>
          <a:endParaRPr lang="pt-BR" sz="1800" b="1" kern="1200" dirty="0">
            <a:latin typeface="Century Gothic" pitchFamily="34" charset="0"/>
          </a:endParaRPr>
        </a:p>
      </dsp:txBody>
      <dsp:txXfrm>
        <a:off x="5006509" y="4801052"/>
        <a:ext cx="3069728" cy="4189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8F414B-47B4-4C16-9FF3-02581D05BA41}">
      <dsp:nvSpPr>
        <dsp:cNvPr id="0" name=""/>
        <dsp:cNvSpPr/>
      </dsp:nvSpPr>
      <dsp:spPr>
        <a:xfrm rot="10800000">
          <a:off x="0" y="0"/>
          <a:ext cx="10490673" cy="784668"/>
        </a:xfrm>
        <a:prstGeom prst="trapezoid">
          <a:avLst>
            <a:gd name="adj" fmla="val 133696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latin typeface="Century Gothic" panose="020B0502020202020204" pitchFamily="34" charset="0"/>
            </a:rPr>
            <a:t>Novas abordagens, novos desafios</a:t>
          </a:r>
          <a:endParaRPr lang="pt-BR" sz="2600" b="1" kern="1200" dirty="0"/>
        </a:p>
      </dsp:txBody>
      <dsp:txXfrm rot="-10800000">
        <a:off x="1835867" y="0"/>
        <a:ext cx="6818937" cy="784668"/>
      </dsp:txXfrm>
    </dsp:sp>
    <dsp:sp modelId="{E5A0DD69-47CB-4682-8865-0D24A8A24475}">
      <dsp:nvSpPr>
        <dsp:cNvPr id="0" name=""/>
        <dsp:cNvSpPr/>
      </dsp:nvSpPr>
      <dsp:spPr>
        <a:xfrm rot="10800000">
          <a:off x="987424" y="784668"/>
          <a:ext cx="8515824" cy="784668"/>
        </a:xfrm>
        <a:prstGeom prst="trapezoid">
          <a:avLst>
            <a:gd name="adj" fmla="val 133696"/>
          </a:avLst>
        </a:prstGeom>
        <a:solidFill>
          <a:schemeClr val="accent1">
            <a:shade val="50000"/>
            <a:hueOff val="160997"/>
            <a:satOff val="-3921"/>
            <a:lumOff val="171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Century Gothic" panose="020B0502020202020204" pitchFamily="34" charset="0"/>
            </a:rPr>
            <a:t>Conhecer a sua pegada hídrica</a:t>
          </a:r>
          <a:endParaRPr lang="pt-BR" sz="2400" b="1" kern="1200" dirty="0"/>
        </a:p>
      </dsp:txBody>
      <dsp:txXfrm rot="-10800000">
        <a:off x="2477693" y="784668"/>
        <a:ext cx="5535286" cy="784668"/>
      </dsp:txXfrm>
    </dsp:sp>
    <dsp:sp modelId="{FDEC1E9B-1050-4936-9DFB-8AEB8CC0250A}">
      <dsp:nvSpPr>
        <dsp:cNvPr id="0" name=""/>
        <dsp:cNvSpPr/>
      </dsp:nvSpPr>
      <dsp:spPr>
        <a:xfrm rot="10800000">
          <a:off x="1976495" y="1569337"/>
          <a:ext cx="6537682" cy="784668"/>
        </a:xfrm>
        <a:prstGeom prst="trapezoid">
          <a:avLst>
            <a:gd name="adj" fmla="val 133696"/>
          </a:avLst>
        </a:prstGeom>
        <a:solidFill>
          <a:schemeClr val="accent1">
            <a:shade val="50000"/>
            <a:hueOff val="321995"/>
            <a:satOff val="-7842"/>
            <a:lumOff val="343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Century Gothic" panose="020B0502020202020204" pitchFamily="34" charset="0"/>
            </a:rPr>
            <a:t>Planejar e realizar a Gestão Estratégica da Água</a:t>
          </a:r>
          <a:endParaRPr lang="pt-BR" sz="1800" b="1" kern="1200" dirty="0"/>
        </a:p>
      </dsp:txBody>
      <dsp:txXfrm rot="-10800000">
        <a:off x="3120589" y="1569337"/>
        <a:ext cx="4249493" cy="784668"/>
      </dsp:txXfrm>
    </dsp:sp>
    <dsp:sp modelId="{FE21FED7-6AF6-4923-8A19-B1F2C4771049}">
      <dsp:nvSpPr>
        <dsp:cNvPr id="0" name=""/>
        <dsp:cNvSpPr/>
      </dsp:nvSpPr>
      <dsp:spPr>
        <a:xfrm rot="10800000">
          <a:off x="2965587" y="2354006"/>
          <a:ext cx="4559498" cy="784668"/>
        </a:xfrm>
        <a:prstGeom prst="trapezoid">
          <a:avLst>
            <a:gd name="adj" fmla="val 133696"/>
          </a:avLst>
        </a:prstGeom>
        <a:solidFill>
          <a:schemeClr val="accent1">
            <a:shade val="50000"/>
            <a:hueOff val="321995"/>
            <a:satOff val="-7842"/>
            <a:lumOff val="343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Century Gothic" panose="020B0502020202020204" pitchFamily="34" charset="0"/>
            </a:rPr>
            <a:t>Analisar impactos</a:t>
          </a:r>
          <a:endParaRPr lang="pt-BR" sz="1600" b="1" kern="1200" dirty="0"/>
        </a:p>
      </dsp:txBody>
      <dsp:txXfrm rot="-10800000">
        <a:off x="3763499" y="2354006"/>
        <a:ext cx="2963673" cy="784668"/>
      </dsp:txXfrm>
    </dsp:sp>
    <dsp:sp modelId="{6A872CB0-EFC8-407D-8B72-5931CE1F423D}">
      <dsp:nvSpPr>
        <dsp:cNvPr id="0" name=""/>
        <dsp:cNvSpPr/>
      </dsp:nvSpPr>
      <dsp:spPr>
        <a:xfrm rot="10800000">
          <a:off x="4022124" y="3138675"/>
          <a:ext cx="2446424" cy="784668"/>
        </a:xfrm>
        <a:prstGeom prst="trapezoid">
          <a:avLst>
            <a:gd name="adj" fmla="val 133696"/>
          </a:avLst>
        </a:prstGeom>
        <a:solidFill>
          <a:schemeClr val="accent1">
            <a:shade val="50000"/>
            <a:hueOff val="160997"/>
            <a:satOff val="-3921"/>
            <a:lumOff val="171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Century Gothic" panose="020B0502020202020204" pitchFamily="34" charset="0"/>
            </a:rPr>
            <a:t>Riscos e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Century Gothic" panose="020B0502020202020204" pitchFamily="34" charset="0"/>
            </a:rPr>
            <a:t>Oportunidades</a:t>
          </a:r>
          <a:br>
            <a:rPr lang="en-US" sz="1200" b="1" kern="1200" dirty="0" smtClean="0">
              <a:latin typeface="Century Gothic" panose="020B0502020202020204" pitchFamily="34" charset="0"/>
            </a:rPr>
          </a:br>
          <a:endParaRPr lang="pt-BR" sz="1200" b="1" kern="1200" dirty="0"/>
        </a:p>
      </dsp:txBody>
      <dsp:txXfrm rot="-10800000">
        <a:off x="4022124" y="3138675"/>
        <a:ext cx="2446424" cy="7846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A45A141-9598-4C49-A126-A29CDA49E2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CD5BCE35-7A84-44E5-88B5-CEF3312642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A910BCC3-91C6-4293-AC47-2EC5A1FDE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5FDA2-3430-4CE6-BBB2-C0E38753BDEB}" type="datetimeFigureOut">
              <a:rPr lang="pt-BR" smtClean="0"/>
              <a:t>30/11/2018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AD88CDAD-430D-48B3-9AAA-C034737F8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D59FB054-5F93-48D8-9C8E-969D17697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094C7-F50D-4C39-AE43-804969CC6E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9878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CAEC90F-88F0-48D8-B9C1-C4B224EEE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ED7DBF25-5352-48CB-9F8F-B7EB41556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E77734D4-FC8E-4454-8D5E-3A2005894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5FDA2-3430-4CE6-BBB2-C0E38753BDEB}" type="datetimeFigureOut">
              <a:rPr lang="pt-BR" smtClean="0"/>
              <a:t>30/11/2018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9772A596-73E2-416D-BA54-82784A7F8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F4A75B0F-2B91-49C9-BB98-C058EF579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094C7-F50D-4C39-AE43-804969CC6E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6606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5A170C54-9068-4D92-AFD2-392249364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7C3F8BE4-2E80-4E61-AF6B-329192965B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CCA79FB5-58AC-4E12-BEB2-FDB5A5BE0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5FDA2-3430-4CE6-BBB2-C0E38753BDEB}" type="datetimeFigureOut">
              <a:rPr lang="pt-BR" smtClean="0"/>
              <a:t>30/11/2018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A7BE356B-320A-4617-8681-9C26B562E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ADB4A83F-1826-4968-B2DA-9B9BDB011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094C7-F50D-4C39-AE43-804969CC6E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6794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o de título se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719813" y="2844000"/>
            <a:ext cx="9015652" cy="1836000"/>
          </a:xfrm>
        </p:spPr>
        <p:txBody>
          <a:bodyPr/>
          <a:lstStyle>
            <a:lvl1pPr algn="l">
              <a:lnSpc>
                <a:spcPts val="4399"/>
              </a:lnSpc>
              <a:defRPr sz="3999"/>
            </a:lvl1pPr>
          </a:lstStyle>
          <a:p>
            <a:r>
              <a:rPr lang="pt-BR" noProof="0" dirty="0" smtClean="0"/>
              <a:t>Titelmasterformat durch Klicken bearbeiten</a:t>
            </a:r>
            <a:endParaRPr lang="pt-BR" noProof="0" dirty="0"/>
          </a:p>
        </p:txBody>
      </p:sp>
      <p:sp>
        <p:nvSpPr>
          <p:cNvPr id="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19813" y="5000400"/>
            <a:ext cx="9015652" cy="288000"/>
          </a:xfrm>
        </p:spPr>
        <p:txBody>
          <a:bodyPr/>
          <a:lstStyle>
            <a:lvl1pPr marL="0" indent="0" algn="l">
              <a:spcBef>
                <a:spcPts val="900"/>
              </a:spcBef>
              <a:buNone/>
              <a:defRPr sz="1200">
                <a:solidFill>
                  <a:schemeClr val="tx1"/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noProof="0" dirty="0" smtClean="0"/>
              <a:t>Local ou Orador  |  AAAA-MM-DD  |  Classe de proteção 0 a 3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09184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000221" y="428604"/>
            <a:ext cx="8515373" cy="857256"/>
          </a:xfrm>
          <a:prstGeom prst="rect">
            <a:avLst/>
          </a:prstGeom>
        </p:spPr>
        <p:txBody>
          <a:bodyPr/>
          <a:lstStyle>
            <a:lvl1pPr>
              <a:defRPr sz="3200" b="0">
                <a:solidFill>
                  <a:schemeClr val="accent3">
                    <a:lumMod val="50000"/>
                  </a:schemeClr>
                </a:solidFill>
                <a:latin typeface="Verdana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190500" y="6500813"/>
            <a:ext cx="2844800" cy="222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13/</a:t>
            </a:r>
            <a:r>
              <a:rPr lang="en-US" err="1"/>
              <a:t>nov</a:t>
            </a:r>
            <a:r>
              <a:rPr lang="en-US"/>
              <a:t>/2009</a:t>
            </a:r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165600" y="6500813"/>
            <a:ext cx="3860800" cy="220662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5231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993268D-7565-42A5-BED8-6A7FDF9A9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01493E04-4571-4D6D-875C-07C0447D19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F1923EF2-C3D1-49C6-B195-5FE59EEFF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5FDA2-3430-4CE6-BBB2-C0E38753BDEB}" type="datetimeFigureOut">
              <a:rPr lang="pt-BR" smtClean="0"/>
              <a:t>30/11/2018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B8625DF4-E3E5-4549-A55E-73BDCCAC6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ABE10D79-4534-4913-A760-4761DBD6D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094C7-F50D-4C39-AE43-804969CC6E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573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ED1F33A-3EF5-438A-A292-3CF7DCC0D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D463B000-A85A-4798-8E11-E356118A7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E875EBFD-E259-47C2-9B3E-BB694F50B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5FDA2-3430-4CE6-BBB2-C0E38753BDEB}" type="datetimeFigureOut">
              <a:rPr lang="pt-BR" smtClean="0"/>
              <a:t>30/11/2018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8E127CC1-665A-471E-BD57-68FF8C757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1E940745-824B-4074-AE01-B719921A6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094C7-F50D-4C39-AE43-804969CC6E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0003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3920088-3750-40A2-BC9E-30AC295E5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F6F5367-86D5-41C1-8698-17FA478972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B02BB849-7BB9-4583-B6DD-7D041F7092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E4A997EC-71DA-4BD3-9AFF-6AB3CE05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5FDA2-3430-4CE6-BBB2-C0E38753BDEB}" type="datetimeFigureOut">
              <a:rPr lang="pt-BR" smtClean="0"/>
              <a:t>30/11/2018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D863B489-FB6B-4B10-A871-925139F6D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F0C4B34D-7AF1-4F2C-B2CC-167B4C95F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094C7-F50D-4C39-AE43-804969CC6E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0629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222F50A-5A95-47F8-9C2D-426A48189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430792B3-0EE5-42AC-9863-C74C5E404A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EB963F54-36DA-420B-A72F-6F2A666E2D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41C3CA2D-7BED-4275-9675-BA3FA0796B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1F93C834-1BB3-42F3-84A6-4602DC4F7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3147D767-201B-4085-90AB-2F47B5764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5FDA2-3430-4CE6-BBB2-C0E38753BDEB}" type="datetimeFigureOut">
              <a:rPr lang="pt-BR" smtClean="0"/>
              <a:t>30/11/2018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4F1EE01D-2FD3-4A32-8941-87A80EA9A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AD793BB6-D186-42C7-8354-77C898B97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094C7-F50D-4C39-AE43-804969CC6E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2826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7204358-1EB4-47EC-99AD-67F57E8AB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115C045F-EC98-47DA-A1E9-801FB35C2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5FDA2-3430-4CE6-BBB2-C0E38753BDEB}" type="datetimeFigureOut">
              <a:rPr lang="pt-BR" smtClean="0"/>
              <a:t>30/11/2018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74BDF530-9362-40A1-A589-FD99A462B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9E5645B8-4A1E-4A49-B12E-270408A4E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094C7-F50D-4C39-AE43-804969CC6E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6279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D96BE5FD-82CD-4705-A419-328B484F1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5FDA2-3430-4CE6-BBB2-C0E38753BDEB}" type="datetimeFigureOut">
              <a:rPr lang="pt-BR" smtClean="0"/>
              <a:t>30/11/2018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8854BED7-3DBC-40B3-8D32-A3CD8DD5D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9CA13437-604B-4ACA-85E6-D079FDBA3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094C7-F50D-4C39-AE43-804969CC6E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1060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E42DAC6-71FF-4068-A5EF-FC41E9D25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F8674515-07AD-4F1A-82C2-CA1A7A2B8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EECC91C8-DBAA-4DA0-8E81-65B8718553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B63C49D6-8A4D-41BE-B20C-E1CD5FD7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5FDA2-3430-4CE6-BBB2-C0E38753BDEB}" type="datetimeFigureOut">
              <a:rPr lang="pt-BR" smtClean="0"/>
              <a:t>30/11/2018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062E9647-6A5A-41A0-8D6C-EFE2E4EB2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3972EA02-BF36-491D-BA63-F95200EC8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094C7-F50D-4C39-AE43-804969CC6E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5757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DFE9A2B-B353-41E8-A37C-928369C57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5947C28D-0EC8-4B18-A765-1EDCAF65C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EE234A24-E349-4D7B-99AC-EEE6D0B195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8F8EFB5C-3DA5-40F1-AEDD-83C586BFA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5FDA2-3430-4CE6-BBB2-C0E38753BDEB}" type="datetimeFigureOut">
              <a:rPr lang="pt-BR" smtClean="0"/>
              <a:t>30/11/2018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004E8C2D-09F1-47CA-B1D5-D9D98C337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54714967-E218-434A-9EB2-FFB09291D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094C7-F50D-4C39-AE43-804969CC6E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5512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CC5854CD-1F4A-42AB-920B-7B61A21CC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B85E6F47-F3CF-4F67-B498-7C5650D4B0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4C71ACEC-6D09-4EF4-90C5-B9699826FC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5FDA2-3430-4CE6-BBB2-C0E38753BDEB}" type="datetimeFigureOut">
              <a:rPr lang="pt-BR" smtClean="0"/>
              <a:t>30/11/2018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56401097-D395-4DAF-9581-61DF406FB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36787C59-CD54-47DC-944A-C0F9C6BD9D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094C7-F50D-4C39-AE43-804969CC6E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1204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KH97nZXRys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1RLhXg_7bKw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infograficos.oglobo.globo.com/brasil/brasil-sem-agua-o-seculo-da-escassez.html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globoplay.globo.com/v/7106823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saveh.com.br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infograficos.oglobo.globo.com/brasil/brasil-sem-agua-o-seculo-da-escassez.html" TargetMode="External"/><Relationship Id="rId3" Type="http://schemas.openxmlformats.org/officeDocument/2006/relationships/hyperlink" Target="https://nacoesunidas.org/relatorio-da-unesco-indica-solucoes-baseadas-na-natureza-para-uma-melhor-gestao-da-agua/" TargetMode="External"/><Relationship Id="rId7" Type="http://schemas.openxmlformats.org/officeDocument/2006/relationships/hyperlink" Target="https://institutoparacleto.org/2015/10/09/a-guerra-civil-na-siria-pode-ser-a-primeira-guerra-moderna-pela-agua/" TargetMode="External"/><Relationship Id="rId2" Type="http://schemas.openxmlformats.org/officeDocument/2006/relationships/hyperlink" Target="http://www.agenda2030.com.br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xame.abril.com.br/mundo/os-grandes-numeros-que-revelam-a-crise-da-agua-no-mundo/" TargetMode="External"/><Relationship Id="rId11" Type="http://schemas.openxmlformats.org/officeDocument/2006/relationships/hyperlink" Target="http://cebds.org/noticias/9276/#.W6E2c-hKjIU" TargetMode="External"/><Relationship Id="rId5" Type="http://schemas.openxmlformats.org/officeDocument/2006/relationships/hyperlink" Target="http://g1.globo.com/economia/negocios/noticia/2016/10/o-que-e-a-4a-revolucao-industrial-e-como-ela-deve-afetar-nossas-vidas.html" TargetMode="External"/><Relationship Id="rId10" Type="http://schemas.openxmlformats.org/officeDocument/2006/relationships/hyperlink" Target="https://saveh.com.br/" TargetMode="External"/><Relationship Id="rId4" Type="http://schemas.openxmlformats.org/officeDocument/2006/relationships/hyperlink" Target="http://www.p22on.com.br/2017/12/12/solucoes-naturais-para-problemas-humanos/" TargetMode="External"/><Relationship Id="rId9" Type="http://schemas.openxmlformats.org/officeDocument/2006/relationships/hyperlink" Target="https://g1.globo.com/economia/noticia/2018/10/22/1-em-cada-4-brasileiras-nao-tem-acesso-adequado-a-agua-tratada-e-coleta-de-esgoto-aponta-estudo.ghtml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slide" Target="slide11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2275745" y="24533"/>
            <a:ext cx="6998745" cy="3477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lang="pt-BR" sz="3599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 O DESAFIO DA  AGENDA ÁGUA PARA </a:t>
            </a:r>
            <a:r>
              <a:rPr lang="pt-BR" sz="3599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EMPRESAS E PARA A SOCIEDADE?</a:t>
            </a:r>
          </a:p>
          <a:p>
            <a:pPr algn="ctr">
              <a:lnSpc>
                <a:spcPct val="150000"/>
              </a:lnSpc>
              <a:spcBef>
                <a:spcPts val="1200"/>
              </a:spcBef>
            </a:pPr>
            <a:endParaRPr lang="pt-BR" sz="3599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835" y="2665393"/>
            <a:ext cx="6374563" cy="2061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btítulo 2"/>
          <p:cNvSpPr>
            <a:spLocks noGrp="1"/>
          </p:cNvSpPr>
          <p:nvPr>
            <p:ph type="subTitle" idx="1"/>
          </p:nvPr>
        </p:nvSpPr>
        <p:spPr>
          <a:xfrm>
            <a:off x="2117516" y="4978359"/>
            <a:ext cx="7315200" cy="1073731"/>
          </a:xfrm>
        </p:spPr>
        <p:txBody>
          <a:bodyPr>
            <a:noAutofit/>
          </a:bodyPr>
          <a:lstStyle/>
          <a:p>
            <a:pPr algn="ctr"/>
            <a:r>
              <a:rPr lang="pt-BR" sz="3000" dirty="0" smtClean="0"/>
              <a:t>André </a:t>
            </a:r>
            <a:r>
              <a:rPr lang="pt-BR" sz="3000" dirty="0"/>
              <a:t>Schramm Brandão, PhD </a:t>
            </a:r>
            <a:r>
              <a:rPr lang="pt-BR" sz="3000" dirty="0" err="1" smtClean="0"/>
              <a:t>Student</a:t>
            </a:r>
            <a:endParaRPr lang="pt-BR" sz="3000" dirty="0" smtClean="0"/>
          </a:p>
          <a:p>
            <a:pPr algn="ctr">
              <a:spcBef>
                <a:spcPts val="0"/>
              </a:spcBef>
            </a:pPr>
            <a:r>
              <a:rPr lang="pt-BR" sz="2200" dirty="0" smtClean="0"/>
              <a:t>Engenheiro III</a:t>
            </a:r>
          </a:p>
          <a:p>
            <a:pPr algn="ctr">
              <a:spcBef>
                <a:spcPts val="0"/>
              </a:spcBef>
            </a:pPr>
            <a:r>
              <a:rPr lang="pt-BR" sz="2200" dirty="0" smtClean="0"/>
              <a:t>Gerencia de Apoio Técnico Operacional</a:t>
            </a:r>
          </a:p>
          <a:p>
            <a:pPr algn="ctr">
              <a:spcBef>
                <a:spcPts val="0"/>
              </a:spcBef>
            </a:pPr>
            <a:r>
              <a:rPr lang="pt-BR" sz="2200" dirty="0" smtClean="0"/>
              <a:t>CAGECE</a:t>
            </a: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363521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743" y="2082826"/>
            <a:ext cx="8650312" cy="396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ângulo 7"/>
          <p:cNvSpPr/>
          <p:nvPr/>
        </p:nvSpPr>
        <p:spPr>
          <a:xfrm>
            <a:off x="757098" y="4535730"/>
            <a:ext cx="5537305" cy="2183809"/>
          </a:xfrm>
          <a:prstGeom prst="rect">
            <a:avLst/>
          </a:prstGeom>
          <a:solidFill>
            <a:schemeClr val="bg1"/>
          </a:solidFill>
          <a:ln>
            <a:solidFill>
              <a:srgbClr val="1C678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799"/>
          </a:p>
        </p:txBody>
      </p:sp>
      <p:sp>
        <p:nvSpPr>
          <p:cNvPr id="6" name="CaixaDeTexto 5"/>
          <p:cNvSpPr txBox="1"/>
          <p:nvPr/>
        </p:nvSpPr>
        <p:spPr>
          <a:xfrm>
            <a:off x="7746334" y="150343"/>
            <a:ext cx="4024413" cy="4615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t-BR" sz="2399" b="1" dirty="0">
                <a:latin typeface="Century Gothic" panose="020B0502020202020204" pitchFamily="34" charset="0"/>
              </a:rPr>
              <a:t>DISPONIBILIDADE HÍDRICA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9694252" y="775742"/>
            <a:ext cx="1617330" cy="4000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sz="1999" b="1" dirty="0">
                <a:solidFill>
                  <a:srgbClr val="1C678F"/>
                </a:solidFill>
                <a:latin typeface="Century Gothic" panose="020B0502020202020204" pitchFamily="34" charset="0"/>
              </a:rPr>
              <a:t>SÃO PAULO</a:t>
            </a: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694087" y="1280866"/>
            <a:ext cx="8092026" cy="664391"/>
          </a:xfrm>
          <a:prstGeom prst="rect">
            <a:avLst/>
          </a:prstGeom>
          <a:solidFill>
            <a:srgbClr val="FFF9E7"/>
          </a:solidFill>
          <a:ln/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ct val="0"/>
              </a:spcBef>
              <a:buFont typeface="Arial" pitchFamily="34" charset="0"/>
              <a:buNone/>
            </a:pPr>
            <a:r>
              <a:rPr lang="pt-BR" altLang="pt-BR" sz="2399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2015 – REGIÕES QUE SE ENCONTRAVAM EM ESTADO CRÍTICO EM SÃO PAULO</a:t>
            </a:r>
          </a:p>
        </p:txBody>
      </p:sp>
      <p:grpSp>
        <p:nvGrpSpPr>
          <p:cNvPr id="39" name="Grupo 1"/>
          <p:cNvGrpSpPr>
            <a:grpSpLocks/>
          </p:cNvGrpSpPr>
          <p:nvPr/>
        </p:nvGrpSpPr>
        <p:grpSpPr bwMode="auto">
          <a:xfrm>
            <a:off x="1097235" y="2302460"/>
            <a:ext cx="3512099" cy="1700023"/>
            <a:chOff x="900113" y="4443488"/>
            <a:chExt cx="2375131" cy="1685324"/>
          </a:xfrm>
        </p:grpSpPr>
        <p:sp>
          <p:nvSpPr>
            <p:cNvPr id="40" name="Rectangle 11"/>
            <p:cNvSpPr>
              <a:spLocks noChangeArrowheads="1"/>
            </p:cNvSpPr>
            <p:nvPr/>
          </p:nvSpPr>
          <p:spPr bwMode="auto">
            <a:xfrm>
              <a:off x="900113" y="5163911"/>
              <a:ext cx="225425" cy="12223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1799">
                <a:latin typeface="Arial" pitchFamily="34" charset="0"/>
              </a:endParaRPr>
            </a:p>
          </p:txBody>
        </p:sp>
        <p:sp>
          <p:nvSpPr>
            <p:cNvPr id="41" name="Rectangle 14"/>
            <p:cNvSpPr>
              <a:spLocks noChangeArrowheads="1"/>
            </p:cNvSpPr>
            <p:nvPr/>
          </p:nvSpPr>
          <p:spPr bwMode="auto">
            <a:xfrm>
              <a:off x="900113" y="5396388"/>
              <a:ext cx="225425" cy="12065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1799">
                <a:latin typeface="Arial" pitchFamily="34" charset="0"/>
              </a:endParaRPr>
            </a:p>
          </p:txBody>
        </p:sp>
        <p:sp>
          <p:nvSpPr>
            <p:cNvPr id="42" name="Rectangle 16"/>
            <p:cNvSpPr>
              <a:spLocks noChangeArrowheads="1"/>
            </p:cNvSpPr>
            <p:nvPr/>
          </p:nvSpPr>
          <p:spPr bwMode="auto">
            <a:xfrm>
              <a:off x="900113" y="5632572"/>
              <a:ext cx="225425" cy="120650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1799" dirty="0">
                <a:latin typeface="Arial" pitchFamily="34" charset="0"/>
              </a:endParaRPr>
            </a:p>
          </p:txBody>
        </p:sp>
        <p:sp>
          <p:nvSpPr>
            <p:cNvPr id="43" name="Rectangle 17"/>
            <p:cNvSpPr>
              <a:spLocks noChangeArrowheads="1"/>
            </p:cNvSpPr>
            <p:nvPr/>
          </p:nvSpPr>
          <p:spPr bwMode="auto">
            <a:xfrm>
              <a:off x="900113" y="5836626"/>
              <a:ext cx="225425" cy="120650"/>
            </a:xfrm>
            <a:prstGeom prst="rect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1799">
                <a:latin typeface="Arial" pitchFamily="34" charset="0"/>
              </a:endParaRPr>
            </a:p>
          </p:txBody>
        </p:sp>
        <p:sp>
          <p:nvSpPr>
            <p:cNvPr id="44" name="Text Box 9"/>
            <p:cNvSpPr txBox="1">
              <a:spLocks noChangeArrowheads="1"/>
            </p:cNvSpPr>
            <p:nvPr/>
          </p:nvSpPr>
          <p:spPr bwMode="auto">
            <a:xfrm>
              <a:off x="1125539" y="4443488"/>
              <a:ext cx="2149705" cy="168532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200" b="1" dirty="0">
                  <a:latin typeface="Arial" pitchFamily="34" charset="0"/>
                </a:rPr>
                <a:t>SITUAÇÃO DOS USOS DA ÁGUA EM RELAÇÃO À VAZÃO MÍNIMA NATURAL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pt-BR" altLang="pt-BR" sz="1200" b="1" dirty="0">
                <a:latin typeface="Arial" pitchFamily="34" charset="0"/>
              </a:endParaRPr>
            </a:p>
            <a:p>
              <a:pPr eaLnBrk="1" hangingPunct="1">
                <a:lnSpc>
                  <a:spcPct val="150000"/>
                </a:lnSpc>
                <a:spcBef>
                  <a:spcPts val="300"/>
                </a:spcBef>
                <a:buNone/>
              </a:pPr>
              <a:r>
                <a:rPr lang="pt-BR" altLang="pt-BR" sz="1100" b="1" dirty="0">
                  <a:solidFill>
                    <a:srgbClr val="002060"/>
                  </a:solidFill>
                  <a:latin typeface="Arial" pitchFamily="34" charset="0"/>
                </a:rPr>
                <a:t>  MUITO CRÍTICA </a:t>
              </a: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1100" b="1" dirty="0">
                  <a:solidFill>
                    <a:srgbClr val="002060"/>
                  </a:solidFill>
                  <a:latin typeface="Arial" pitchFamily="34" charset="0"/>
                </a:rPr>
                <a:t>  CRÍTICA   </a:t>
              </a: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1100" b="1" dirty="0">
                  <a:solidFill>
                    <a:srgbClr val="002060"/>
                  </a:solidFill>
                  <a:latin typeface="Arial" pitchFamily="34" charset="0"/>
                </a:rPr>
                <a:t>  BOA </a:t>
              </a: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1100" b="1" dirty="0">
                  <a:solidFill>
                    <a:srgbClr val="002060"/>
                  </a:solidFill>
                  <a:latin typeface="Arial" pitchFamily="34" charset="0"/>
                </a:rPr>
                <a:t>  MUITO BOA </a:t>
              </a:r>
            </a:p>
          </p:txBody>
        </p:sp>
      </p:grpSp>
      <p:sp>
        <p:nvSpPr>
          <p:cNvPr id="45" name="Text Box 4"/>
          <p:cNvSpPr txBox="1">
            <a:spLocks noChangeArrowheads="1"/>
          </p:cNvSpPr>
          <p:nvPr/>
        </p:nvSpPr>
        <p:spPr bwMode="auto">
          <a:xfrm rot="16200000">
            <a:off x="9816285" y="3835301"/>
            <a:ext cx="4126756" cy="461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1200" dirty="0">
                <a:latin typeface="Arial" pitchFamily="34" charset="0"/>
              </a:rPr>
              <a:t>Fonte: Adaptado Rui Brasil Assis, Comitê Alto Tietê (2010) e Manual de Conjuntura de Crise -  ANA (2014).</a:t>
            </a:r>
          </a:p>
        </p:txBody>
      </p:sp>
      <p:sp>
        <p:nvSpPr>
          <p:cNvPr id="7" name="Retângulo de cantos arredondados 6"/>
          <p:cNvSpPr/>
          <p:nvPr/>
        </p:nvSpPr>
        <p:spPr>
          <a:xfrm>
            <a:off x="823411" y="4982586"/>
            <a:ext cx="4508453" cy="1393431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999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E O FUTURO ... COMO ESTAREMOS?</a:t>
            </a:r>
          </a:p>
        </p:txBody>
      </p:sp>
      <p:pic>
        <p:nvPicPr>
          <p:cNvPr id="1026" name="Picture 2" descr="https://1.bp.blogspot.com/-NRFBpQBlp98/Vv1MLGya6xI/AAAAAAAAJpQ/3GmR62YpQmsKtpJDRCwokR-IDfgtTM8qg/s1600/Homem-interrogaca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763" y="4535730"/>
            <a:ext cx="1585640" cy="232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78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7549284" y="158288"/>
            <a:ext cx="4024413" cy="4615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t-BR" sz="2399" b="1" dirty="0">
                <a:latin typeface="Century Gothic" panose="020B0502020202020204" pitchFamily="34" charset="0"/>
              </a:rPr>
              <a:t>DISPONIBILIDADE HÍDRICA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9424904" y="1397463"/>
            <a:ext cx="1617330" cy="4000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sz="1999" b="1" dirty="0">
                <a:solidFill>
                  <a:srgbClr val="1C678F"/>
                </a:solidFill>
                <a:latin typeface="Century Gothic" panose="020B0502020202020204" pitchFamily="34" charset="0"/>
              </a:rPr>
              <a:t>SÃO PAULO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4035" y="2598198"/>
            <a:ext cx="4799350" cy="220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4" name="Retângulo 23"/>
          <p:cNvSpPr/>
          <p:nvPr/>
        </p:nvSpPr>
        <p:spPr>
          <a:xfrm>
            <a:off x="1169735" y="1864834"/>
            <a:ext cx="9853812" cy="523084"/>
          </a:xfrm>
          <a:prstGeom prst="rect">
            <a:avLst/>
          </a:prstGeom>
          <a:solidFill>
            <a:srgbClr val="FFF9E7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pt-BR" altLang="pt-BR" sz="1999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altLang="pt-BR" sz="2399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2035</a:t>
            </a:r>
            <a:r>
              <a:rPr lang="pt-BR" altLang="pt-BR" sz="1999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pt-BR" altLang="pt-BR" sz="2799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-</a:t>
            </a:r>
            <a:r>
              <a:rPr lang="pt-BR" altLang="pt-BR" sz="1799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PROJEÇÃO DO CRESCIMENTO POPULACIONAL E DA DEMANDA DE ÁGUA.</a:t>
            </a: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4675597" y="874489"/>
            <a:ext cx="6366637" cy="509962"/>
          </a:xfrm>
          <a:prstGeom prst="rect">
            <a:avLst/>
          </a:prstGeom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399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QUAL A PREVISÃO PARA O FUTURO? 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530154" y="6194536"/>
            <a:ext cx="4126756" cy="461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1200" dirty="0">
                <a:latin typeface="Arial" pitchFamily="34" charset="0"/>
              </a:rPr>
              <a:t>Fonte: Adaptado Rui Brasil Assis, Comitê Alto Tietê (2010) e Manual de Conjuntura de Crise -  ANA (2014).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667" y="4202970"/>
            <a:ext cx="6693141" cy="2613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284" y="2522649"/>
            <a:ext cx="2659591" cy="1680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225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aixaDeTexto 23"/>
          <p:cNvSpPr txBox="1"/>
          <p:nvPr/>
        </p:nvSpPr>
        <p:spPr>
          <a:xfrm>
            <a:off x="5935781" y="2131653"/>
            <a:ext cx="5976539" cy="4446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797" indent="-342797">
              <a:buFont typeface="Wingdings 2" panose="05020102010507070707" pitchFamily="18" charset="2"/>
              <a:buChar char=""/>
            </a:pPr>
            <a:r>
              <a:rPr lang="pt-BR" sz="1799" dirty="0">
                <a:latin typeface="Century Gothic" panose="020B0502020202020204" pitchFamily="34" charset="0"/>
              </a:rPr>
              <a:t>12 mil poços irregulares em São Paulo.</a:t>
            </a:r>
          </a:p>
          <a:p>
            <a:pPr marL="342797" indent="-342797">
              <a:buFont typeface="Wingdings 2" panose="05020102010507070707" pitchFamily="18" charset="2"/>
              <a:buChar char=""/>
            </a:pPr>
            <a:endParaRPr lang="pt-BR" sz="1799" dirty="0">
              <a:latin typeface="Century Gothic" panose="020B0502020202020204" pitchFamily="34" charset="0"/>
            </a:endParaRPr>
          </a:p>
          <a:p>
            <a:pPr marL="342797" indent="-342797">
              <a:buFont typeface="Wingdings 2" panose="05020102010507070707" pitchFamily="18" charset="2"/>
              <a:buChar char=""/>
            </a:pPr>
            <a:r>
              <a:rPr lang="pt-BR" sz="1799" dirty="0">
                <a:latin typeface="Century Gothic" panose="020B0502020202020204" pitchFamily="34" charset="0"/>
              </a:rPr>
              <a:t>16 m³/s – Capacidade de Água de poço em São Paulo.</a:t>
            </a:r>
          </a:p>
          <a:p>
            <a:pPr marL="342797" indent="-342797">
              <a:buFont typeface="Wingdings 2" panose="05020102010507070707" pitchFamily="18" charset="2"/>
              <a:buChar char=""/>
            </a:pPr>
            <a:endParaRPr lang="pt-BR" sz="1799" dirty="0">
              <a:latin typeface="Century Gothic" panose="020B0502020202020204" pitchFamily="34" charset="0"/>
            </a:endParaRPr>
          </a:p>
          <a:p>
            <a:pPr marL="342797" indent="-342797">
              <a:buFont typeface="Wingdings 2" panose="05020102010507070707" pitchFamily="18" charset="2"/>
              <a:buChar char=""/>
            </a:pPr>
            <a:r>
              <a:rPr lang="pt-BR" sz="1799" dirty="0">
                <a:latin typeface="Century Gothic" panose="020B0502020202020204" pitchFamily="34" charset="0"/>
              </a:rPr>
              <a:t>10m³/s  - Já está sendo utilizado.</a:t>
            </a:r>
          </a:p>
          <a:p>
            <a:pPr marL="342797" indent="-342797">
              <a:buFont typeface="Wingdings 2" panose="05020102010507070707" pitchFamily="18" charset="2"/>
              <a:buChar char=""/>
            </a:pPr>
            <a:endParaRPr lang="pt-BR" sz="1799" dirty="0">
              <a:latin typeface="Century Gothic" panose="020B0502020202020204" pitchFamily="34" charset="0"/>
            </a:endParaRPr>
          </a:p>
          <a:p>
            <a:pPr marL="342797" indent="-342797">
              <a:buFont typeface="Wingdings 2" panose="05020102010507070707" pitchFamily="18" charset="2"/>
              <a:buChar char=""/>
            </a:pPr>
            <a:r>
              <a:rPr lang="pt-BR" sz="1799" dirty="0">
                <a:latin typeface="Century Gothic" panose="020B0502020202020204" pitchFamily="34" charset="0"/>
              </a:rPr>
              <a:t>Risco elevado de </a:t>
            </a:r>
            <a:r>
              <a:rPr lang="pt-BR" sz="1799" dirty="0" err="1">
                <a:latin typeface="Century Gothic" panose="020B0502020202020204" pitchFamily="34" charset="0"/>
              </a:rPr>
              <a:t>Superexploração</a:t>
            </a:r>
            <a:r>
              <a:rPr lang="pt-BR" sz="1799" dirty="0">
                <a:latin typeface="Century Gothic" panose="020B0502020202020204" pitchFamily="34" charset="0"/>
              </a:rPr>
              <a:t> da água de Poço </a:t>
            </a:r>
            <a:r>
              <a:rPr lang="pt-BR" sz="1100" dirty="0">
                <a:latin typeface="Century Gothic" panose="020B0502020202020204" pitchFamily="34" charset="0"/>
              </a:rPr>
              <a:t>(Estudos mostraram um rebaixamento de até 70 metros no nível do aquífero Guarani em Ribeirão Preto - com uma média de um metro por ano).</a:t>
            </a:r>
          </a:p>
          <a:p>
            <a:pPr marL="342797" indent="-342797">
              <a:buFont typeface="Wingdings 2" panose="05020102010507070707" pitchFamily="18" charset="2"/>
              <a:buChar char=""/>
            </a:pPr>
            <a:endParaRPr lang="pt-BR" sz="1799" dirty="0">
              <a:latin typeface="Century Gothic" panose="020B0502020202020204" pitchFamily="34" charset="0"/>
            </a:endParaRPr>
          </a:p>
          <a:p>
            <a:pPr marL="342797" indent="-342797">
              <a:buFont typeface="Wingdings 2" panose="05020102010507070707" pitchFamily="18" charset="2"/>
              <a:buChar char=""/>
            </a:pPr>
            <a:r>
              <a:rPr lang="pt-BR" sz="1799" dirty="0">
                <a:latin typeface="Century Gothic" panose="020B0502020202020204" pitchFamily="34" charset="0"/>
              </a:rPr>
              <a:t>Faltar água e recalque de solo e contaminação do poço. Multas para uso sem outorga.</a:t>
            </a:r>
          </a:p>
          <a:p>
            <a:pPr marL="285664" indent="-285664">
              <a:buFont typeface="Wingdings 2" panose="05020102010507070707" pitchFamily="18" charset="2"/>
              <a:buChar char=""/>
            </a:pPr>
            <a:endParaRPr lang="pt-BR" sz="1799" dirty="0">
              <a:latin typeface="Century Gothic" panose="020B0502020202020204" pitchFamily="34" charset="0"/>
            </a:endParaRPr>
          </a:p>
          <a:p>
            <a:pPr marL="342797" indent="-342797">
              <a:buFont typeface="Wingdings 2" panose="05020102010507070707" pitchFamily="18" charset="2"/>
              <a:buChar char=""/>
            </a:pPr>
            <a:r>
              <a:rPr lang="pt-BR" sz="1799" dirty="0">
                <a:latin typeface="Century Gothic" panose="020B0502020202020204" pitchFamily="34" charset="0"/>
              </a:rPr>
              <a:t>Pedidos de outorga – no mínimo 06 meses</a:t>
            </a:r>
            <a:r>
              <a:rPr lang="pt-BR" sz="17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. </a:t>
            </a:r>
          </a:p>
          <a:p>
            <a:pPr marL="342797" indent="-342797">
              <a:buFont typeface="Wingdings 2" panose="05020102010507070707" pitchFamily="18" charset="2"/>
              <a:buChar char=""/>
            </a:pPr>
            <a:endParaRPr lang="pt-BR" sz="1799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38" y="2433549"/>
            <a:ext cx="4529210" cy="3428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1108984" y="1026253"/>
            <a:ext cx="9993856" cy="4570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799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 A SOLUÇÃO ... </a:t>
            </a:r>
            <a:r>
              <a:rPr lang="pt-BR" altLang="pt-BR" sz="1999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ÁGUA DE POÇO?</a:t>
            </a:r>
          </a:p>
        </p:txBody>
      </p:sp>
      <p:sp>
        <p:nvSpPr>
          <p:cNvPr id="2" name="Retângulo 1"/>
          <p:cNvSpPr/>
          <p:nvPr/>
        </p:nvSpPr>
        <p:spPr>
          <a:xfrm>
            <a:off x="9053311" y="215216"/>
            <a:ext cx="2937860" cy="461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39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ESCASSEZ HÍDRICA</a:t>
            </a:r>
          </a:p>
        </p:txBody>
      </p:sp>
    </p:spTree>
    <p:extLst>
      <p:ext uri="{BB962C8B-B14F-4D97-AF65-F5344CB8AC3E}">
        <p14:creationId xmlns:p14="http://schemas.microsoft.com/office/powerpoint/2010/main" val="335391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436905" y="222602"/>
            <a:ext cx="5554882" cy="5846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t-BR" sz="3199" b="1" dirty="0">
                <a:solidFill>
                  <a:srgbClr val="1C678F"/>
                </a:solidFill>
                <a:latin typeface="Century Gothic" panose="020B0502020202020204" pitchFamily="34" charset="0"/>
              </a:rPr>
              <a:t>MUDANÇA DE PARADIGMA</a:t>
            </a:r>
          </a:p>
        </p:txBody>
      </p:sp>
      <p:cxnSp>
        <p:nvCxnSpPr>
          <p:cNvPr id="12" name="Conector reto 11"/>
          <p:cNvCxnSpPr/>
          <p:nvPr/>
        </p:nvCxnSpPr>
        <p:spPr>
          <a:xfrm flipH="1">
            <a:off x="202921" y="807224"/>
            <a:ext cx="7582357" cy="0"/>
          </a:xfrm>
          <a:prstGeom prst="line">
            <a:avLst/>
          </a:prstGeom>
          <a:ln w="28575">
            <a:solidFill>
              <a:srgbClr val="1C678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Diagrama 12"/>
          <p:cNvGraphicFramePr/>
          <p:nvPr>
            <p:extLst/>
          </p:nvPr>
        </p:nvGraphicFramePr>
        <p:xfrm>
          <a:off x="1185311" y="1325256"/>
          <a:ext cx="9285015" cy="5265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118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8814225" y="335000"/>
            <a:ext cx="2904206" cy="4615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t-BR" sz="2399" b="1" dirty="0">
                <a:latin typeface="Century Gothic" panose="020B0502020202020204" pitchFamily="34" charset="0"/>
              </a:rPr>
              <a:t>GESTÃO DA ÁGUA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844746" y="1181706"/>
            <a:ext cx="10490673" cy="101501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pt-BR" altLang="en-US" sz="1999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“O cenário crítico demonstra a necessidade urgente de uma maior preocupação com o recurso água “</a:t>
            </a:r>
          </a:p>
        </p:txBody>
      </p:sp>
      <p:graphicFrame>
        <p:nvGraphicFramePr>
          <p:cNvPr id="7" name="Diagrama 6"/>
          <p:cNvGraphicFramePr/>
          <p:nvPr>
            <p:extLst/>
          </p:nvPr>
        </p:nvGraphicFramePr>
        <p:xfrm>
          <a:off x="844748" y="2281861"/>
          <a:ext cx="10490673" cy="3923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tângulo 7"/>
          <p:cNvSpPr/>
          <p:nvPr/>
        </p:nvSpPr>
        <p:spPr>
          <a:xfrm>
            <a:off x="3580272" y="6205205"/>
            <a:ext cx="5019619" cy="5025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199"/>
              </a:lnSpc>
              <a:defRPr/>
            </a:pPr>
            <a:r>
              <a:rPr lang="en-US" sz="1999" b="1" dirty="0">
                <a:latin typeface="Century Gothic" panose="020B0502020202020204" pitchFamily="34" charset="0"/>
              </a:rPr>
              <a:t>Questão de sobrevivência do negócio!</a:t>
            </a:r>
            <a:endParaRPr lang="en-US" altLang="en-US" sz="1999" dirty="0"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59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436905" y="222602"/>
            <a:ext cx="3336904" cy="5846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t-BR" sz="3199" b="1" dirty="0">
                <a:solidFill>
                  <a:srgbClr val="1C678F"/>
                </a:solidFill>
                <a:latin typeface="Century Gothic" panose="020B0502020202020204" pitchFamily="34" charset="0"/>
              </a:rPr>
              <a:t>PREVISIBILIDADE</a:t>
            </a:r>
          </a:p>
        </p:txBody>
      </p:sp>
      <p:cxnSp>
        <p:nvCxnSpPr>
          <p:cNvPr id="12" name="Conector reto 11"/>
          <p:cNvCxnSpPr/>
          <p:nvPr/>
        </p:nvCxnSpPr>
        <p:spPr>
          <a:xfrm flipH="1">
            <a:off x="202921" y="807224"/>
            <a:ext cx="7582357" cy="0"/>
          </a:xfrm>
          <a:prstGeom prst="line">
            <a:avLst/>
          </a:prstGeom>
          <a:ln w="28575">
            <a:solidFill>
              <a:srgbClr val="1C678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ço Reservado para Conteúdo 2"/>
          <p:cNvSpPr txBox="1">
            <a:spLocks/>
          </p:cNvSpPr>
          <p:nvPr/>
        </p:nvSpPr>
        <p:spPr>
          <a:xfrm>
            <a:off x="2895921" y="1315125"/>
            <a:ext cx="9243193" cy="3104101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0"/>
              </a:spcBef>
              <a:buNone/>
              <a:defRPr/>
            </a:pPr>
            <a:r>
              <a:rPr lang="pt-BR" sz="2399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A EMPRESA ESTARÁ OPERANDO DAQUI HÁ DEZ, VINTE ANOS?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  <a:defRPr/>
            </a:pPr>
            <a:r>
              <a:rPr lang="pt-BR" sz="2399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VÃO ESTAR AS RESTRIÇÕES IMPOSTAS PELA FALTA DE RECURSO?</a:t>
            </a:r>
          </a:p>
          <a:p>
            <a:pPr marL="0" indent="0" algn="just">
              <a:buNone/>
            </a:pPr>
            <a:endParaRPr lang="pt-BR" sz="1799" dirty="0"/>
          </a:p>
          <a:p>
            <a:pPr marL="0" indent="0" algn="just">
              <a:buNone/>
            </a:pPr>
            <a:endParaRPr lang="pt-BR" sz="1799" dirty="0"/>
          </a:p>
        </p:txBody>
      </p:sp>
      <p:pic>
        <p:nvPicPr>
          <p:cNvPr id="15" name="Picture 2" descr="https://eliasrodrigues.files.wordpress.com/2010/05/interrogac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29" y="2051898"/>
            <a:ext cx="2333807" cy="2421253"/>
          </a:xfrm>
          <a:prstGeom prst="rect">
            <a:avLst/>
          </a:prstGeom>
          <a:noFill/>
          <a:scene3d>
            <a:camera prst="orthographicFront">
              <a:rot lat="0" lon="24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3224521" y="3059887"/>
            <a:ext cx="8640708" cy="36309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lang="pt-BR" sz="3599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 a situação dos fornecedores dos clientes e fornecedores do setor</a:t>
            </a:r>
            <a:r>
              <a:rPr lang="pt-BR" sz="3599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lang="pt-BR" sz="3599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as empresas estão fazendo?</a:t>
            </a:r>
          </a:p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lang="pt-BR" sz="3599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Quais são as diretrizes mundiais?</a:t>
            </a:r>
            <a:endParaRPr lang="pt-BR" sz="3599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942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90FFF6D5-A413-4D16-884D-66B672AD3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14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2796A641-5813-4F42-97DF-F890EBC4AF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47781"/>
            <a:ext cx="12192000" cy="6857999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6556DAE8-920F-46CB-AE28-77ECB37AB32F}"/>
              </a:ext>
            </a:extLst>
          </p:cNvPr>
          <p:cNvSpPr/>
          <p:nvPr/>
        </p:nvSpPr>
        <p:spPr>
          <a:xfrm>
            <a:off x="1852845" y="4703483"/>
            <a:ext cx="3194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FFFFFF"/>
                </a:solidFill>
                <a:latin typeface="YouTube Noto"/>
                <a:hlinkClick r:id="rId3"/>
              </a:rPr>
              <a:t>https://youtu.be/MKH97nZXRys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6720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4E37E497-EA61-45A2-8B92-D9425F04FE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7086599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59FE105C-C7F3-4954-A068-C248727C878B}"/>
              </a:ext>
            </a:extLst>
          </p:cNvPr>
          <p:cNvSpPr/>
          <p:nvPr/>
        </p:nvSpPr>
        <p:spPr>
          <a:xfrm>
            <a:off x="2941096" y="6301859"/>
            <a:ext cx="3154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FFFFFF"/>
                </a:solidFill>
                <a:latin typeface="YouTube Noto"/>
                <a:hlinkClick r:id="rId3"/>
              </a:rPr>
              <a:t>https://youtu.be/1RLhXg_7bKw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5050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EEC548A-8858-4091-937B-567AC3A0A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C6107C0B-C670-4CD6-9AA5-147A00DB58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ACEA6A78-AF12-4707-B954-C7D9C04A2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45" y="365125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3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1155" y="365125"/>
            <a:ext cx="5158595" cy="1325563"/>
          </a:xfrm>
        </p:spPr>
        <p:txBody>
          <a:bodyPr/>
          <a:lstStyle/>
          <a:p>
            <a:r>
              <a:rPr lang="pt-BR" dirty="0" smtClean="0"/>
              <a:t>Importância da Água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136" y="43130"/>
            <a:ext cx="6712225" cy="6466356"/>
          </a:xfrm>
          <a:prstGeom prst="rect">
            <a:avLst/>
          </a:prstGeom>
        </p:spPr>
      </p:pic>
      <p:sp>
        <p:nvSpPr>
          <p:cNvPr id="5" name="Espaço Reservado para Conteúdo 2"/>
          <p:cNvSpPr>
            <a:spLocks noGrp="1"/>
          </p:cNvSpPr>
          <p:nvPr>
            <p:ph sz="half" idx="4294967295"/>
          </p:nvPr>
        </p:nvSpPr>
        <p:spPr>
          <a:xfrm>
            <a:off x="5437240" y="6455144"/>
            <a:ext cx="3474720" cy="438526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pt-BR" dirty="0"/>
              <a:t>Fonte: ANA, 2013</a:t>
            </a:r>
          </a:p>
        </p:txBody>
      </p:sp>
      <p:sp>
        <p:nvSpPr>
          <p:cNvPr id="6" name="Retângulo 5"/>
          <p:cNvSpPr/>
          <p:nvPr/>
        </p:nvSpPr>
        <p:spPr>
          <a:xfrm>
            <a:off x="89140" y="1904141"/>
            <a:ext cx="5250611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lvl="1" algn="just">
              <a:lnSpc>
                <a:spcPct val="150000"/>
              </a:lnSpc>
              <a:defRPr/>
            </a:pPr>
            <a:r>
              <a:rPr lang="pt-BR" dirty="0"/>
              <a:t>No mundo há vários locais em que o </a:t>
            </a:r>
            <a:r>
              <a:rPr lang="pt-BR" b="1" dirty="0"/>
              <a:t>CONSUMO DE ÁGUA </a:t>
            </a:r>
            <a:r>
              <a:rPr lang="pt-BR" dirty="0" smtClean="0"/>
              <a:t>é muito maior </a:t>
            </a:r>
            <a:r>
              <a:rPr lang="pt-BR" dirty="0"/>
              <a:t>que  </a:t>
            </a:r>
            <a:r>
              <a:rPr lang="pt-BR" b="1" dirty="0"/>
              <a:t>QUANTIDADE DE ÁGUA DISPONÍVEL </a:t>
            </a:r>
            <a:r>
              <a:rPr lang="pt-BR" dirty="0" smtClean="0"/>
              <a:t>,  </a:t>
            </a:r>
            <a:r>
              <a:rPr lang="pt-BR" dirty="0"/>
              <a:t>em uma </a:t>
            </a:r>
            <a:r>
              <a:rPr lang="pt-BR" dirty="0" smtClean="0"/>
              <a:t>proporção aproximadamente de </a:t>
            </a:r>
            <a:r>
              <a:rPr lang="pt-BR" dirty="0"/>
              <a:t>mais de </a:t>
            </a:r>
            <a:r>
              <a:rPr lang="pt-BR" b="1" dirty="0"/>
              <a:t>3</a:t>
            </a:r>
            <a:r>
              <a:rPr lang="pt-BR" dirty="0"/>
              <a:t> para </a:t>
            </a:r>
            <a:r>
              <a:rPr lang="pt-BR" b="1" dirty="0"/>
              <a:t>1</a:t>
            </a:r>
            <a:r>
              <a:rPr lang="pt-BR" dirty="0" smtClean="0"/>
              <a:t>.</a:t>
            </a:r>
          </a:p>
          <a:p>
            <a:pPr marL="88900" lvl="1" algn="just">
              <a:lnSpc>
                <a:spcPct val="150000"/>
              </a:lnSpc>
              <a:defRPr/>
            </a:pPr>
            <a:endParaRPr lang="pt-BR" dirty="0"/>
          </a:p>
          <a:p>
            <a:pPr marL="88900" lvl="1" algn="just">
              <a:lnSpc>
                <a:spcPct val="150000"/>
              </a:lnSpc>
              <a:defRPr/>
            </a:pPr>
            <a:r>
              <a:rPr lang="pt-BR" dirty="0"/>
              <a:t>A falta de água no mundo  é uma questão urgente</a:t>
            </a:r>
            <a:r>
              <a:rPr lang="pt-BR" dirty="0" smtClean="0"/>
              <a:t>.</a:t>
            </a:r>
          </a:p>
          <a:p>
            <a:pPr marL="88900" lvl="1" algn="just">
              <a:lnSpc>
                <a:spcPct val="150000"/>
              </a:lnSpc>
              <a:defRPr/>
            </a:pPr>
            <a:endParaRPr lang="pt-BR" dirty="0"/>
          </a:p>
          <a:p>
            <a:pPr marL="88900" lvl="1" algn="just">
              <a:lnSpc>
                <a:spcPct val="150000"/>
              </a:lnSpc>
              <a:defRPr/>
            </a:pPr>
            <a:endParaRPr lang="pt-BR" dirty="0" smtClean="0"/>
          </a:p>
          <a:p>
            <a:pPr marL="88900" lvl="1" algn="just">
              <a:lnSpc>
                <a:spcPct val="150000"/>
              </a:lnSpc>
              <a:defRPr/>
            </a:pPr>
            <a:r>
              <a:rPr lang="pt-BR" dirty="0" smtClean="0"/>
              <a:t>		              </a:t>
            </a:r>
            <a:r>
              <a:rPr lang="pt-BR" b="1" dirty="0" smtClean="0"/>
              <a:t>X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5" y="4722547"/>
            <a:ext cx="2454469" cy="1500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260" y="4722547"/>
            <a:ext cx="2415159" cy="149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67702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 bwMode="auto">
          <a:xfrm>
            <a:off x="3251200" y="188914"/>
            <a:ext cx="7416800" cy="1171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pt-BR" altLang="pt-BR" sz="3200" b="1"/>
              <a:t>AS FLORESTAS SÃO FUNDAMENTAIS </a:t>
            </a:r>
            <a:br>
              <a:rPr lang="pt-BR" altLang="pt-BR" sz="3200" b="1"/>
            </a:br>
            <a:r>
              <a:rPr lang="pt-BR" altLang="pt-BR" sz="3200" b="1"/>
              <a:t>NO CICLO HIDROLÓGICO</a:t>
            </a:r>
          </a:p>
        </p:txBody>
      </p:sp>
      <p:pic>
        <p:nvPicPr>
          <p:cNvPr id="5" name="Espaço Reservado para Conteúdo 4" descr="eficiência da floresta.jpg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7176121" y="1268761"/>
            <a:ext cx="3152053" cy="532133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4756" name="Espaço Reservado para Número de Slide 3"/>
          <p:cNvSpPr>
            <a:spLocks noGrp="1"/>
          </p:cNvSpPr>
          <p:nvPr>
            <p:ph type="sldNum" sz="quarter" idx="12"/>
          </p:nvPr>
        </p:nvSpPr>
        <p:spPr bwMode="auto">
          <a:xfrm>
            <a:off x="9409114" y="5883276"/>
            <a:ext cx="57308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31621E2-740C-4779-A546-0883C52050C4}" type="slidenum">
              <a:rPr lang="en-US" altLang="pt-BR">
                <a:latin typeface="Tw Cen MT" panose="020B0602020104020603" pitchFamily="34" charset="0"/>
              </a:rPr>
              <a:pPr eaLnBrk="1" hangingPunct="1"/>
              <a:t>20</a:t>
            </a:fld>
            <a:endParaRPr lang="en-US" altLang="pt-BR">
              <a:latin typeface="Tw Cen MT" panose="020B0602020104020603" pitchFamily="34" charset="0"/>
            </a:endParaRPr>
          </a:p>
        </p:txBody>
      </p:sp>
      <p:pic>
        <p:nvPicPr>
          <p:cNvPr id="6" name="Imagem 5" descr="Comparação floresta-past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05" y="3284984"/>
            <a:ext cx="5805701" cy="338437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4758" name="Retângulo 2"/>
          <p:cNvSpPr>
            <a:spLocks noChangeArrowheads="1"/>
          </p:cNvSpPr>
          <p:nvPr/>
        </p:nvSpPr>
        <p:spPr bwMode="auto">
          <a:xfrm>
            <a:off x="2063750" y="1628776"/>
            <a:ext cx="4572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pt-BR" altLang="pt-BR" sz="2000"/>
              <a:t>Se compararmos a capacidade de “bombeamento” de água para a atmosfera realizado por uma floresta e por um pasto ...</a:t>
            </a:r>
          </a:p>
        </p:txBody>
      </p:sp>
      <p:sp>
        <p:nvSpPr>
          <p:cNvPr id="3" name="Forma livre 2"/>
          <p:cNvSpPr/>
          <p:nvPr/>
        </p:nvSpPr>
        <p:spPr>
          <a:xfrm>
            <a:off x="2738439" y="5157788"/>
            <a:ext cx="128587" cy="723900"/>
          </a:xfrm>
          <a:custGeom>
            <a:avLst/>
            <a:gdLst>
              <a:gd name="connsiteX0" fmla="*/ 128780 w 128780"/>
              <a:gd name="connsiteY0" fmla="*/ 0 h 691087"/>
              <a:gd name="connsiteX1" fmla="*/ 52580 w 128780"/>
              <a:gd name="connsiteY1" fmla="*/ 514350 h 691087"/>
              <a:gd name="connsiteX2" fmla="*/ 90680 w 128780"/>
              <a:gd name="connsiteY2" fmla="*/ 685800 h 691087"/>
              <a:gd name="connsiteX3" fmla="*/ 71630 w 128780"/>
              <a:gd name="connsiteY3" fmla="*/ 657225 h 69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780" h="691087">
                <a:moveTo>
                  <a:pt x="128780" y="0"/>
                </a:moveTo>
                <a:cubicBezTo>
                  <a:pt x="93855" y="200025"/>
                  <a:pt x="58930" y="400050"/>
                  <a:pt x="52580" y="514350"/>
                </a:cubicBezTo>
                <a:cubicBezTo>
                  <a:pt x="46230" y="628650"/>
                  <a:pt x="87505" y="661988"/>
                  <a:pt x="90680" y="685800"/>
                </a:cubicBezTo>
                <a:cubicBezTo>
                  <a:pt x="93855" y="709613"/>
                  <a:pt x="-101408" y="644525"/>
                  <a:pt x="71630" y="657225"/>
                </a:cubicBezTo>
              </a:path>
            </a:pathLst>
          </a:custGeom>
          <a:noFill/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" name="Arco 3"/>
          <p:cNvSpPr/>
          <p:nvPr/>
        </p:nvSpPr>
        <p:spPr>
          <a:xfrm flipH="1">
            <a:off x="3187700" y="5157789"/>
            <a:ext cx="46038" cy="1012825"/>
          </a:xfrm>
          <a:prstGeom prst="arc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9" name="Forma livre 8"/>
          <p:cNvSpPr/>
          <p:nvPr/>
        </p:nvSpPr>
        <p:spPr>
          <a:xfrm>
            <a:off x="3244850" y="5157788"/>
            <a:ext cx="128588" cy="723900"/>
          </a:xfrm>
          <a:custGeom>
            <a:avLst/>
            <a:gdLst>
              <a:gd name="connsiteX0" fmla="*/ 128780 w 128780"/>
              <a:gd name="connsiteY0" fmla="*/ 0 h 691087"/>
              <a:gd name="connsiteX1" fmla="*/ 52580 w 128780"/>
              <a:gd name="connsiteY1" fmla="*/ 514350 h 691087"/>
              <a:gd name="connsiteX2" fmla="*/ 90680 w 128780"/>
              <a:gd name="connsiteY2" fmla="*/ 685800 h 691087"/>
              <a:gd name="connsiteX3" fmla="*/ 71630 w 128780"/>
              <a:gd name="connsiteY3" fmla="*/ 657225 h 69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780" h="691087">
                <a:moveTo>
                  <a:pt x="128780" y="0"/>
                </a:moveTo>
                <a:cubicBezTo>
                  <a:pt x="93855" y="200025"/>
                  <a:pt x="58930" y="400050"/>
                  <a:pt x="52580" y="514350"/>
                </a:cubicBezTo>
                <a:cubicBezTo>
                  <a:pt x="46230" y="628650"/>
                  <a:pt x="87505" y="661988"/>
                  <a:pt x="90680" y="685800"/>
                </a:cubicBezTo>
                <a:cubicBezTo>
                  <a:pt x="93855" y="709613"/>
                  <a:pt x="-101408" y="644525"/>
                  <a:pt x="71630" y="657225"/>
                </a:cubicBezTo>
              </a:path>
            </a:pathLst>
          </a:custGeom>
          <a:noFill/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565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5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4838" y="2295526"/>
            <a:ext cx="3860800" cy="3408363"/>
          </a:xfrm>
          <a:prstGeom prst="rect">
            <a:avLst/>
          </a:prstGeom>
          <a:noFill/>
          <a:ln w="444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 bwMode="auto">
          <a:xfrm>
            <a:off x="2687638" y="346075"/>
            <a:ext cx="7772400" cy="1595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r" eaLnBrk="1" hangingPunct="1"/>
            <a:r>
              <a:rPr lang="pt-BR" altLang="pt-BR" b="1" smtClean="0"/>
              <a:t>RIOS VOADORES ??</a:t>
            </a:r>
          </a:p>
        </p:txBody>
      </p:sp>
      <p:pic>
        <p:nvPicPr>
          <p:cNvPr id="3215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29338" y="2687638"/>
            <a:ext cx="4271962" cy="3033712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eta em curva para baixo 3"/>
          <p:cNvSpPr/>
          <p:nvPr/>
        </p:nvSpPr>
        <p:spPr>
          <a:xfrm rot="20815210">
            <a:off x="3275013" y="1622425"/>
            <a:ext cx="3224212" cy="1397000"/>
          </a:xfrm>
          <a:prstGeom prst="curvedDownArrow">
            <a:avLst>
              <a:gd name="adj1" fmla="val 17708"/>
              <a:gd name="adj2" fmla="val 76667"/>
              <a:gd name="adj3" fmla="val 25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75782" name="Retângulo 4"/>
          <p:cNvSpPr>
            <a:spLocks noChangeArrowheads="1"/>
          </p:cNvSpPr>
          <p:nvPr/>
        </p:nvSpPr>
        <p:spPr bwMode="auto">
          <a:xfrm>
            <a:off x="1874839" y="1095376"/>
            <a:ext cx="84153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/>
              <a:t>Essas correntes de ar invisíveis passam em cima das nossas cabeças carregando umidade da Bacia Amazônica para o Centro-Oeste, Sudeste e Sul do Brasil.</a:t>
            </a:r>
          </a:p>
        </p:txBody>
      </p:sp>
      <p:pic>
        <p:nvPicPr>
          <p:cNvPr id="7578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6" y="5054600"/>
            <a:ext cx="1527175" cy="17478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eta em curva para baixo 12"/>
          <p:cNvSpPr/>
          <p:nvPr/>
        </p:nvSpPr>
        <p:spPr>
          <a:xfrm rot="1006241" flipV="1">
            <a:off x="3273426" y="5680076"/>
            <a:ext cx="2214563" cy="1103313"/>
          </a:xfrm>
          <a:prstGeom prst="curvedDownArrow">
            <a:avLst>
              <a:gd name="adj1" fmla="val 17708"/>
              <a:gd name="adj2" fmla="val 58939"/>
              <a:gd name="adj3" fmla="val 25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75785" name="Retângulo 5"/>
          <p:cNvSpPr>
            <a:spLocks noChangeArrowheads="1"/>
          </p:cNvSpPr>
          <p:nvPr/>
        </p:nvSpPr>
        <p:spPr bwMode="auto">
          <a:xfrm>
            <a:off x="6686551" y="6303963"/>
            <a:ext cx="40497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200"/>
              <a:t>http://riosvoadores.com.br/educacional/animacoes-didaticas/</a:t>
            </a:r>
          </a:p>
        </p:txBody>
      </p:sp>
      <p:sp>
        <p:nvSpPr>
          <p:cNvPr id="75786" name="CaixaDeTexto 2"/>
          <p:cNvSpPr txBox="1">
            <a:spLocks noChangeArrowheads="1"/>
          </p:cNvSpPr>
          <p:nvPr/>
        </p:nvSpPr>
        <p:spPr bwMode="auto">
          <a:xfrm>
            <a:off x="6623050" y="2281239"/>
            <a:ext cx="3873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200" b="1"/>
              <a:t>1 ÁRVORE CHEGA A PRODUZIR 300L DE ÁGUA POR DIA</a:t>
            </a:r>
          </a:p>
        </p:txBody>
      </p:sp>
    </p:spTree>
    <p:extLst>
      <p:ext uri="{BB962C8B-B14F-4D97-AF65-F5344CB8AC3E}">
        <p14:creationId xmlns:p14="http://schemas.microsoft.com/office/powerpoint/2010/main" val="86795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7ECDFE93-3B9F-4F4B-B953-FEFA3CE42F2F}"/>
              </a:ext>
            </a:extLst>
          </p:cNvPr>
          <p:cNvSpPr/>
          <p:nvPr/>
        </p:nvSpPr>
        <p:spPr>
          <a:xfrm>
            <a:off x="1378857" y="3105835"/>
            <a:ext cx="10247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dirty="0">
                <a:solidFill>
                  <a:srgbClr val="1155CC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https://infograficos.oglobo.globo.com/brasil/brasil-sem-agua-o-seculo-da-escassez.html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2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9AAE84A4-C7D7-4CA6-A5F5-6C4E47D5A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6327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09D7C1D4-8A96-4ED7-B3EC-9457C1ED0617}"/>
              </a:ext>
            </a:extLst>
          </p:cNvPr>
          <p:cNvSpPr/>
          <p:nvPr/>
        </p:nvSpPr>
        <p:spPr>
          <a:xfrm>
            <a:off x="246743" y="2727235"/>
            <a:ext cx="29173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333333"/>
                </a:solidFill>
                <a:latin typeface="opensans"/>
              </a:rPr>
              <a:t>"A pessoa responsável pela saúde da família é a mãe. Não é o marido, não é o jovem, não é o idoso. Então, quando tem alguma doença, é a mãe que recebe os impactos, é ela que falta ao trabalho", diz Carlos.</a:t>
            </a:r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06A75626-C586-4DC8-BD50-E11B888655D2}"/>
              </a:ext>
            </a:extLst>
          </p:cNvPr>
          <p:cNvSpPr/>
          <p:nvPr/>
        </p:nvSpPr>
        <p:spPr>
          <a:xfrm>
            <a:off x="8795657" y="2535871"/>
            <a:ext cx="3149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333333"/>
                </a:solidFill>
                <a:latin typeface="opensans"/>
              </a:rPr>
              <a:t>"Esse tipo de pessoa atingida por falta de banheiro, que é uma classe mais pobre da população, trabalha muito com trabalho informal, como o de ambulantes. Quando elas faltam ao trabalho por causa de uma doença, elas têm uma queda de renda imediata. Não tem atestado", diz Carlos.</a:t>
            </a:r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62C86D17-0CD5-4EF8-B1CB-E828B355CF2E}"/>
              </a:ext>
            </a:extLst>
          </p:cNvPr>
          <p:cNvSpPr/>
          <p:nvPr/>
        </p:nvSpPr>
        <p:spPr>
          <a:xfrm>
            <a:off x="4075543" y="6016563"/>
            <a:ext cx="40409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bg1"/>
                </a:solidFill>
                <a:hlinkClick r:id="rId3"/>
              </a:rPr>
              <a:t>https://globoplay.globo.com/v/7106823</a:t>
            </a:r>
            <a:r>
              <a:rPr lang="pt-BR" dirty="0">
                <a:hlinkClick r:id="rId3"/>
              </a:rPr>
              <a:t>/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1421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C9746037-B149-4962-A6F3-57552ABCA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3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BBD33402-CBDE-4C01-876A-B7E50747E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173"/>
            <a:ext cx="4368325" cy="623171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D87C728D-FE94-4ABB-9E98-512108D8E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325" y="256173"/>
            <a:ext cx="4143953" cy="623171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5B233608-9CC0-4AED-9410-500D56765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2278" y="256173"/>
            <a:ext cx="3679722" cy="623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45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65019" y="369332"/>
            <a:ext cx="10972799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700"/>
              </a:lnSpc>
            </a:pPr>
            <a:r>
              <a:rPr lang="pt-BR" sz="1600" dirty="0"/>
              <a:t>Como líderes desse processo, endossamos essa iniciativa e nos comprometemos a contribuir com as seguintes </a:t>
            </a:r>
            <a:r>
              <a:rPr lang="pt-BR" sz="1600" dirty="0" smtClean="0"/>
              <a:t>metas - até </a:t>
            </a:r>
            <a:r>
              <a:rPr lang="pt-BR" sz="1600" dirty="0"/>
              <a:t>2025: </a:t>
            </a:r>
          </a:p>
          <a:p>
            <a:pPr algn="just">
              <a:lnSpc>
                <a:spcPts val="2700"/>
              </a:lnSpc>
            </a:pPr>
            <a:endParaRPr lang="pt-BR" sz="1600" dirty="0" smtClean="0"/>
          </a:p>
          <a:p>
            <a:pPr marL="342900" indent="-342900" algn="just">
              <a:lnSpc>
                <a:spcPts val="2700"/>
              </a:lnSpc>
              <a:buAutoNum type="arabicPeriod"/>
            </a:pPr>
            <a:r>
              <a:rPr lang="pt-BR" sz="1600" b="1" dirty="0" smtClean="0"/>
              <a:t>AMPLIAR </a:t>
            </a:r>
            <a:r>
              <a:rPr lang="pt-BR" sz="1600" b="1" dirty="0"/>
              <a:t>A INSERÇÃO DO TEMA ÁGUA NA ESTRATÉGIA DE NEGÓCIOS </a:t>
            </a:r>
            <a:endParaRPr lang="pt-BR" sz="1600" b="1" dirty="0" smtClean="0"/>
          </a:p>
          <a:p>
            <a:pPr algn="just">
              <a:lnSpc>
                <a:spcPts val="2700"/>
              </a:lnSpc>
            </a:pPr>
            <a:r>
              <a:rPr lang="pt-BR" sz="1600" dirty="0" smtClean="0"/>
              <a:t>Identificar </a:t>
            </a:r>
            <a:r>
              <a:rPr lang="pt-BR" sz="1600" dirty="0"/>
              <a:t>as oportunidades relacionadas à gestão da água nos negócios (redução de consumo, </a:t>
            </a:r>
            <a:r>
              <a:rPr lang="pt-BR" sz="1600" dirty="0" err="1"/>
              <a:t>reúso</a:t>
            </a:r>
            <a:r>
              <a:rPr lang="pt-BR" sz="1600" dirty="0"/>
              <a:t>, fontes de energias renováveis e </a:t>
            </a:r>
            <a:r>
              <a:rPr lang="pt-BR" sz="1600" dirty="0" smtClean="0"/>
              <a:t>eficiência</a:t>
            </a:r>
            <a:r>
              <a:rPr lang="pt-BR" sz="1600" dirty="0"/>
              <a:t>), e </a:t>
            </a:r>
            <a:r>
              <a:rPr lang="pt-BR" sz="1600" dirty="0" smtClean="0"/>
              <a:t>definir </a:t>
            </a:r>
            <a:r>
              <a:rPr lang="pt-BR" sz="1600" dirty="0"/>
              <a:t>estratégias para realizá-las nas operações diretas e na cadeia de </a:t>
            </a:r>
            <a:r>
              <a:rPr lang="pt-BR" sz="1600" dirty="0" smtClean="0"/>
              <a:t>valor - Identificação </a:t>
            </a:r>
            <a:r>
              <a:rPr lang="pt-BR" sz="1600" dirty="0"/>
              <a:t>anual das oportunidades, estabelecendo metas e planos de ação para endereçá-las</a:t>
            </a:r>
            <a:r>
              <a:rPr lang="pt-BR" sz="1600" dirty="0" smtClean="0"/>
              <a:t>.</a:t>
            </a:r>
          </a:p>
          <a:p>
            <a:pPr algn="just">
              <a:lnSpc>
                <a:spcPts val="2700"/>
              </a:lnSpc>
            </a:pPr>
            <a:endParaRPr lang="pt-BR" sz="1600" dirty="0" smtClean="0"/>
          </a:p>
          <a:p>
            <a:pPr algn="just">
              <a:lnSpc>
                <a:spcPts val="2700"/>
              </a:lnSpc>
            </a:pPr>
            <a:r>
              <a:rPr lang="pt-BR" sz="1600" b="1" dirty="0"/>
              <a:t>2. MITIGAR OS RISCOS DA ÁGUA PARA O NEGÓCIO </a:t>
            </a:r>
            <a:endParaRPr lang="pt-BR" sz="1600" b="1" dirty="0" smtClean="0"/>
          </a:p>
          <a:p>
            <a:pPr algn="just">
              <a:lnSpc>
                <a:spcPts val="2700"/>
              </a:lnSpc>
            </a:pPr>
            <a:r>
              <a:rPr lang="pt-BR" sz="1600" dirty="0" smtClean="0"/>
              <a:t> </a:t>
            </a:r>
            <a:r>
              <a:rPr lang="pt-BR" sz="1600" dirty="0"/>
              <a:t>Incluir nos procedimentos de avaliação de risco da empresa, uma análise dos riscos sociais, ambientais e </a:t>
            </a:r>
            <a:r>
              <a:rPr lang="pt-BR" sz="1600" dirty="0" smtClean="0"/>
              <a:t>financeiros </a:t>
            </a:r>
            <a:r>
              <a:rPr lang="pt-BR" sz="1600" dirty="0"/>
              <a:t>do negócio, relacionados direta ou indiretamente à água. </a:t>
            </a:r>
            <a:endParaRPr lang="pt-BR" sz="1600" dirty="0" smtClean="0"/>
          </a:p>
          <a:p>
            <a:pPr algn="just">
              <a:lnSpc>
                <a:spcPts val="2700"/>
              </a:lnSpc>
            </a:pPr>
            <a:r>
              <a:rPr lang="pt-BR" sz="1600" dirty="0" smtClean="0"/>
              <a:t> </a:t>
            </a:r>
            <a:r>
              <a:rPr lang="pt-BR" sz="1600" dirty="0"/>
              <a:t>Mapear anualmente os riscos do negócio e da cadeia de valor relacionados direta ou indiretamente à água, e criar um plano de ação endereçando cada um deles por meio de ações de mitigação, bem como de adaptação frente à mudança do clima</a:t>
            </a:r>
            <a:r>
              <a:rPr lang="pt-BR" sz="1600" dirty="0" smtClean="0"/>
              <a:t>.</a:t>
            </a:r>
          </a:p>
          <a:p>
            <a:pPr algn="just">
              <a:lnSpc>
                <a:spcPts val="2700"/>
              </a:lnSpc>
            </a:pPr>
            <a:endParaRPr lang="pt-BR" sz="1600" dirty="0"/>
          </a:p>
          <a:p>
            <a:pPr algn="just">
              <a:lnSpc>
                <a:spcPts val="2700"/>
              </a:lnSpc>
            </a:pPr>
            <a:r>
              <a:rPr lang="pt-BR" sz="1600" dirty="0" smtClean="0"/>
              <a:t> </a:t>
            </a:r>
            <a:r>
              <a:rPr lang="pt-BR" sz="1600" b="1" dirty="0"/>
              <a:t>3. MEDIR E COMUNICAR PUBLICAMENTE A GESTÃO DA ÁGUA NA EMPRESA </a:t>
            </a:r>
          </a:p>
          <a:p>
            <a:pPr algn="just">
              <a:lnSpc>
                <a:spcPts val="2700"/>
              </a:lnSpc>
            </a:pPr>
            <a:r>
              <a:rPr lang="pt-BR" sz="1600" dirty="0" smtClean="0"/>
              <a:t>Medir </a:t>
            </a:r>
            <a:r>
              <a:rPr lang="pt-BR" sz="1600" dirty="0"/>
              <a:t>e divulgar dados da gestão de água, utilizando o questionário de água do CDP, relatórios anuais de sustentabilidade, comunicação sobre participação em iniciativas nacionais e globais de água, website ou outros veículos abertos ao público. </a:t>
            </a:r>
            <a:r>
              <a:rPr lang="pt-BR" sz="1600" dirty="0" smtClean="0"/>
              <a:t>Medir </a:t>
            </a:r>
            <a:r>
              <a:rPr lang="pt-BR" sz="1600" dirty="0"/>
              <a:t>e comunicar publicamente em instrumentos </a:t>
            </a:r>
            <a:endParaRPr lang="pt-BR" sz="1600" dirty="0" smtClean="0"/>
          </a:p>
          <a:p>
            <a:pPr algn="just">
              <a:lnSpc>
                <a:spcPts val="2700"/>
              </a:lnSpc>
            </a:pPr>
            <a:r>
              <a:rPr lang="pt-BR" sz="1600" dirty="0" smtClean="0"/>
              <a:t>oficiais </a:t>
            </a:r>
            <a:r>
              <a:rPr lang="pt-BR" sz="1600" dirty="0"/>
              <a:t>e reconhecidos, as ações relacionadas à água na empresa.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951345" y="0"/>
            <a:ext cx="8081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COMPROMISSO EMPRESARIAL BRASILEIRO PELA SEGURANÇA HÍDRICA - CEBDS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89983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42110" y="548144"/>
            <a:ext cx="1075112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/>
              <a:t>4. INCENTIVAR PROJETOS COMPARTILHADOS EM PROL DA ÁGUA </a:t>
            </a:r>
            <a:endParaRPr lang="pt-BR" sz="1600" b="1" dirty="0" smtClean="0"/>
          </a:p>
          <a:p>
            <a:endParaRPr lang="pt-BR" sz="1600" dirty="0"/>
          </a:p>
          <a:p>
            <a:r>
              <a:rPr lang="pt-BR" sz="1600" dirty="0"/>
              <a:t>Apresentar 1 (um) projeto e\ou ação por ano, nova ou em continuidade, individual ou coletivamente, sendo preferencialmente 1 (um) projeto relacionado à proteção de mananciais e bacias. O projeto e\ou ação apresentada deverá estar em atividade, tendo </a:t>
            </a:r>
            <a:r>
              <a:rPr lang="pt-BR" sz="1600" dirty="0" err="1"/>
              <a:t>reports</a:t>
            </a:r>
            <a:r>
              <a:rPr lang="pt-BR" sz="1600" dirty="0"/>
              <a:t>, acompanhamentos e resultados com indicadores do impacto causado na segurança hídrica. Para as empresas que estão desenvolvendo os projetos no 1º ano, não serão exigidos resultados para as metas, mas a criação e apresentação do plano de ação para alcançá-las; </a:t>
            </a:r>
            <a:endParaRPr lang="pt-BR" sz="1600" dirty="0" smtClean="0"/>
          </a:p>
          <a:p>
            <a:endParaRPr lang="pt-BR" sz="1600" dirty="0"/>
          </a:p>
          <a:p>
            <a:r>
              <a:rPr lang="pt-BR" sz="1600" dirty="0"/>
              <a:t>Promover programas de aproximação e parcerias com a academia, ONGs, setor público, comunidade local e sociedade civil, em projetos relacionados à conservação, proteção, redução de consumo, acesso e disponibilidade da água, serviços ambientais e reflorestamento, envolvendo o maior número de atores possível em uma grande rede para uma sensibilização efetiva ao tema água, promovendo as soluções baseadas na natureza como soluções efetivas aplicadas aos negócios.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559367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18836" y="769955"/>
            <a:ext cx="1034472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b="1" dirty="0"/>
              <a:t>5. PROMOVER O ENGAJAMENTO DA </a:t>
            </a:r>
            <a:r>
              <a:rPr lang="pt-BR" sz="1600" b="1" dirty="0" smtClean="0"/>
              <a:t>CADEIA</a:t>
            </a:r>
          </a:p>
          <a:p>
            <a:pPr algn="just"/>
            <a:endParaRPr lang="pt-BR" sz="1600" dirty="0"/>
          </a:p>
          <a:p>
            <a:pPr algn="just"/>
            <a:r>
              <a:rPr lang="pt-BR" sz="1600" dirty="0"/>
              <a:t>Influenciar positivamente as operações da cadeia de valor da empresa e seus impactos nos processos relacionados direta e indiretamente à água, incluindo ações de conscientização, envolvimento em projetos em prol da água e troca de experiência sobre boas práticas na cadeia. </a:t>
            </a:r>
          </a:p>
          <a:p>
            <a:pPr algn="just"/>
            <a:r>
              <a:rPr lang="pt-BR" sz="1600" dirty="0"/>
              <a:t>Apresentar anualmente os critérios e indicadores de acompanhamento das operações da cadeia de valor da empresa, incluindo o consumo de água por unidade de produção. </a:t>
            </a:r>
          </a:p>
          <a:p>
            <a:pPr algn="just"/>
            <a:endParaRPr lang="pt-BR" sz="1600" dirty="0"/>
          </a:p>
          <a:p>
            <a:pPr algn="just"/>
            <a:r>
              <a:rPr lang="pt-BR" sz="1600" dirty="0"/>
              <a:t>6</a:t>
            </a:r>
            <a:r>
              <a:rPr lang="pt-BR" sz="1600" b="1" dirty="0"/>
              <a:t>. CONTRIBUIR COM TECNOLOGIAS, CONHECIMENTOS, PROCESSOS E RECURSOS HUMANOS</a:t>
            </a:r>
            <a:r>
              <a:rPr lang="pt-BR" sz="1600" b="1" dirty="0" smtClean="0"/>
              <a:t>, FÍSICOS E MATERIAIS </a:t>
            </a:r>
          </a:p>
          <a:p>
            <a:pPr algn="just"/>
            <a:endParaRPr lang="pt-BR" sz="1600" b="1" dirty="0"/>
          </a:p>
          <a:p>
            <a:pPr algn="just"/>
            <a:r>
              <a:rPr lang="pt-BR" sz="1600" dirty="0"/>
              <a:t>N</a:t>
            </a:r>
            <a:r>
              <a:rPr lang="pt-BR" sz="1600" dirty="0" smtClean="0"/>
              <a:t>o </a:t>
            </a:r>
            <a:r>
              <a:rPr lang="pt-BR" sz="1600" dirty="0"/>
              <a:t>apoio a grandes, médias e pequenas empresas brasileiras, na construção e desenvolvimento de uma melhor gestão hídrica em seus processos produtivos, cadeia de valor e entorno. </a:t>
            </a:r>
          </a:p>
          <a:p>
            <a:pPr algn="just"/>
            <a:r>
              <a:rPr lang="pt-BR" sz="1600" dirty="0"/>
              <a:t>Participar anualmente de pelo menos 1 (uma) iniciativa, ação ou projeto colaborativo, que promova intercâmbio de tecnologias, conhecimentos, experiências e boas práticas entre as empresas signatárias. Além dessas metas, o CEBDS e as empresas signatárias elegerão bianualmente campanhas com temas para projetos de base colaborativa para estimular o engajamento conjunto com governo, terceiro setor, sociedade civil, empresas e outros setores de atuação, por meio de uma campanha no esforço de implantação de acordos, projetos e abordagens conjuntas em temas que fortaleçam uma agenda nacional de segurança hídrica como: gestão de bacias hidrográficas, </a:t>
            </a:r>
            <a:r>
              <a:rPr lang="pt-BR" sz="1600" dirty="0" err="1"/>
              <a:t>reúso</a:t>
            </a:r>
            <a:r>
              <a:rPr lang="pt-BR" sz="1600" dirty="0"/>
              <a:t>, agricultura, acesso a água potável e saneamento.</a:t>
            </a:r>
          </a:p>
        </p:txBody>
      </p:sp>
    </p:spTree>
    <p:extLst>
      <p:ext uri="{BB962C8B-B14F-4D97-AF65-F5344CB8AC3E}">
        <p14:creationId xmlns:p14="http://schemas.microsoft.com/office/powerpoint/2010/main" val="25777776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1EC9C192-F25E-43D5-98AB-BFF6FC07D3A1}"/>
              </a:ext>
            </a:extLst>
          </p:cNvPr>
          <p:cNvSpPr/>
          <p:nvPr/>
        </p:nvSpPr>
        <p:spPr>
          <a:xfrm>
            <a:off x="4325257" y="3105834"/>
            <a:ext cx="40204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dirty="0">
                <a:solidFill>
                  <a:srgbClr val="1155CC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https://saveh.com.br/</a:t>
            </a:r>
            <a:r>
              <a:rPr lang="pt-BR" altLang="pt-BR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altLang="pt-BR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7500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www.earthinbrackets.org/wp-content/uploads/2013/11/well-in-the-village-of-Natwarghad-Indi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339" y="1557338"/>
            <a:ext cx="8497887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811339" y="1533525"/>
            <a:ext cx="8677275" cy="4940300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>
            <a:spAutoFit/>
          </a:bodyPr>
          <a:lstStyle/>
          <a:p>
            <a:pPr marL="0" lvl="1">
              <a:lnSpc>
                <a:spcPct val="150000"/>
              </a:lnSpc>
              <a:defRPr/>
            </a:pPr>
            <a:r>
              <a:rPr lang="pt-BR" b="1" dirty="0">
                <a:solidFill>
                  <a:schemeClr val="tx2">
                    <a:lumMod val="50000"/>
                  </a:schemeClr>
                </a:solidFill>
              </a:rPr>
              <a:t>         O CRESCIMENTO DA POPULAÇAO MUNDIAL AGRAVARÁ AINDA MAIS O CENÁRIO DE  ESCASSEZ. </a:t>
            </a:r>
            <a:endParaRPr lang="pt-BR" dirty="0"/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b="1" dirty="0"/>
              <a:t>A Organização das Nações Unidas (ONU), estima que até 2050 mais de 45% da população mundial sofrerá com a falta d’água. </a:t>
            </a:r>
          </a:p>
          <a:p>
            <a:pPr lvl="1">
              <a:lnSpc>
                <a:spcPct val="150000"/>
              </a:lnSpc>
              <a:defRPr/>
            </a:pPr>
            <a:endParaRPr lang="pt-BR" b="1" dirty="0"/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b="1" dirty="0"/>
              <a:t>As estatísticas já apontam que 760 MILHÕES DE PESSOAS estão SEM ACESSO À ÁGUA POTÁVEL.</a:t>
            </a:r>
          </a:p>
          <a:p>
            <a:pPr lvl="1">
              <a:lnSpc>
                <a:spcPct val="150000"/>
              </a:lnSpc>
              <a:defRPr/>
            </a:pPr>
            <a:endParaRPr lang="pt-BR" b="1" dirty="0"/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b="1" dirty="0"/>
              <a:t> Quando o Planeta tiver 10 bilhões de pessoas vai ter um conflito muito grande entre as pessoas e os países pela disputa pela água.  </a:t>
            </a:r>
          </a:p>
          <a:p>
            <a:pPr lvl="1">
              <a:lnSpc>
                <a:spcPct val="150000"/>
              </a:lnSpc>
              <a:defRPr/>
            </a:pPr>
            <a:endParaRPr lang="pt-BR" b="1" dirty="0"/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pt-BR" b="1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55913" y="476251"/>
            <a:ext cx="8229600" cy="849313"/>
          </a:xfrm>
        </p:spPr>
        <p:txBody>
          <a:bodyPr/>
          <a:lstStyle/>
          <a:p>
            <a:pPr>
              <a:defRPr/>
            </a:pPr>
            <a:r>
              <a:rPr lang="pt-BR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O CENÁRIO TENDE A SE AGRAVAR...</a:t>
            </a:r>
          </a:p>
        </p:txBody>
      </p:sp>
    </p:spTree>
    <p:extLst>
      <p:ext uri="{BB962C8B-B14F-4D97-AF65-F5344CB8AC3E}">
        <p14:creationId xmlns:p14="http://schemas.microsoft.com/office/powerpoint/2010/main" val="409521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Espaço Reservado para Conteúdo 2"/>
          <p:cNvSpPr txBox="1">
            <a:spLocks/>
          </p:cNvSpPr>
          <p:nvPr/>
        </p:nvSpPr>
        <p:spPr bwMode="auto">
          <a:xfrm>
            <a:off x="1703388" y="1196975"/>
            <a:ext cx="8578850" cy="5221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sz="2000"/>
              <a:t>“A água é um recurso finito, na medida que seu uso condiciona uma limitação da sua própria existência.” </a:t>
            </a:r>
            <a:r>
              <a:rPr lang="pt-BR" sz="1100"/>
              <a:t>João Paulo Capobianco</a:t>
            </a:r>
          </a:p>
          <a:p>
            <a:endParaRPr lang="pt-BR" sz="2000"/>
          </a:p>
          <a:p>
            <a:endParaRPr lang="pt-BR" sz="2000" dirty="0"/>
          </a:p>
        </p:txBody>
      </p:sp>
      <p:pic>
        <p:nvPicPr>
          <p:cNvPr id="131076" name="Picture 6" descr="http://www.cruzeirodosul.edu.br/wp-content/uploads/2014/09/not%C3%ADcia_%C3%A1gua_cruzei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901" y="2398123"/>
            <a:ext cx="4644480" cy="171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77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7CB95559-7D60-4D34-8FBE-FF8E443F4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7267"/>
            <a:ext cx="16381408" cy="59093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Fontes de Pesquisa: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http://www.agenda2030.com.br/</a:t>
            </a: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https://nacoesunidas.org/relatorio-da-unesco-indica-solucoes-baseadas-na-natureza-para-uma-melhor-gestao-da-agua/</a:t>
            </a: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http://www.p22on.com.br/2017/12/12/solucoes-naturais-para-problemas-humanos/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rgbClr val="1155C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BR" altLang="pt-BR" dirty="0">
              <a:solidFill>
                <a:srgbClr val="1155CC"/>
              </a:solidFill>
              <a:cs typeface="Arial" panose="020B0604020202020204" pitchFamily="34" charset="0"/>
            </a:endParaRPr>
          </a:p>
          <a:p>
            <a:pPr lvl="0"/>
            <a:r>
              <a:rPr lang="pt-BR" altLang="pt-BR" dirty="0">
                <a:solidFill>
                  <a:srgbClr val="222222"/>
                </a:solidFill>
                <a:cs typeface="Arial" panose="020B0604020202020204" pitchFamily="34" charset="0"/>
                <a:hlinkClick r:id="rId5"/>
              </a:rPr>
              <a:t>http://g1.globo.com/economia/negocios/noticia/2016/10/o-que-e-a-4a-revolucao-industrial-e-como-ela-deve-afetar-nossas-vidas.html</a:t>
            </a:r>
            <a:endParaRPr lang="pt-BR" altLang="pt-BR" dirty="0">
              <a:solidFill>
                <a:srgbClr val="222222"/>
              </a:solidFill>
              <a:cs typeface="Arial" panose="020B0604020202020204" pitchFamily="34" charset="0"/>
            </a:endParaRPr>
          </a:p>
          <a:p>
            <a:pPr lvl="0"/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https://exame.abril.com.br/mundo/os-grandes-numeros-que-revelam-a-crise-da-agua-no-mundo/</a:t>
            </a: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https://institutoparacleto.org/2015/10/09/a-guerra-civil-na-siria-pode-ser-a-primeira-guerra-moderna-pela-agua/</a:t>
            </a: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https://infograficos.oglobo.globo.com/brasil/brasil-sem-agua-o-seculo-da-escassez.html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rgbClr val="1155C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BR" altLang="pt-BR" dirty="0">
              <a:solidFill>
                <a:srgbClr val="1155CC"/>
              </a:solidFill>
              <a:cs typeface="Arial" panose="020B0604020202020204" pitchFamily="34" charset="0"/>
            </a:endParaRPr>
          </a:p>
          <a:p>
            <a:pPr lvl="0"/>
            <a:r>
              <a:rPr lang="pt-BR" altLang="pt-BR" dirty="0">
                <a:solidFill>
                  <a:srgbClr val="222222"/>
                </a:solidFill>
                <a:cs typeface="Arial" panose="020B0604020202020204" pitchFamily="34" charset="0"/>
                <a:hlinkClick r:id="rId9"/>
              </a:rPr>
              <a:t>https://g1.globo.com/economia/noticia/2018/10/22/1-em-cada-4-brasileiras-nao-tem-acesso-adequado-a-agua-tratada-e-coleta-de-esgoto-aponta-estudo.ghtml</a:t>
            </a:r>
            <a:endParaRPr lang="pt-BR" altLang="pt-BR" dirty="0">
              <a:solidFill>
                <a:srgbClr val="222222"/>
              </a:solidFill>
              <a:cs typeface="Arial" panose="020B0604020202020204" pitchFamily="34" charset="0"/>
            </a:endParaRPr>
          </a:p>
          <a:p>
            <a:pPr lvl="0"/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https://saveh.com.br/</a:t>
            </a: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http://cebds.org/noticias/9276/#.</a:t>
            </a:r>
            <a:r>
              <a:rPr kumimoji="0" lang="pt-BR" altLang="pt-BR" sz="1800" b="0" i="0" u="none" strike="noStrike" cap="none" normalizeH="0" baseline="0" dirty="0" smtClean="0">
                <a:ln>
                  <a:noFill/>
                </a:ln>
                <a:solidFill>
                  <a:srgbClr val="1155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W6E2c-hKjIU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0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31951" y="836613"/>
            <a:ext cx="8856663" cy="105410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t-BR" altLang="pt-BR" dirty="0">
                <a:cs typeface="Times New Roman" panose="02020603050405020304" pitchFamily="18" charset="0"/>
              </a:rPr>
              <a:t>Projeto desenvolvido por consultoria norte-americana, através da Agencia de Desenvolvimento do Comercio Americano (United </a:t>
            </a:r>
            <a:r>
              <a:rPr lang="pt-BR" altLang="pt-BR" dirty="0" err="1">
                <a:cs typeface="Times New Roman" panose="02020603050405020304" pitchFamily="18" charset="0"/>
              </a:rPr>
              <a:t>States</a:t>
            </a:r>
            <a:r>
              <a:rPr lang="pt-BR" altLang="pt-BR" dirty="0">
                <a:cs typeface="Times New Roman" panose="02020603050405020304" pitchFamily="18" charset="0"/>
              </a:rPr>
              <a:t> Trade </a:t>
            </a:r>
            <a:r>
              <a:rPr lang="pt-BR" altLang="pt-BR" dirty="0" err="1">
                <a:cs typeface="Times New Roman" panose="02020603050405020304" pitchFamily="18" charset="0"/>
              </a:rPr>
              <a:t>Development</a:t>
            </a:r>
            <a:r>
              <a:rPr lang="pt-BR" altLang="pt-BR" dirty="0">
                <a:cs typeface="Times New Roman" panose="02020603050405020304" pitchFamily="18" charset="0"/>
              </a:rPr>
              <a:t> </a:t>
            </a:r>
            <a:r>
              <a:rPr lang="pt-BR" altLang="pt-BR" dirty="0" err="1">
                <a:cs typeface="Times New Roman" panose="02020603050405020304" pitchFamily="18" charset="0"/>
              </a:rPr>
              <a:t>Agency</a:t>
            </a:r>
            <a:r>
              <a:rPr lang="pt-BR" altLang="pt-BR" dirty="0">
                <a:cs typeface="Times New Roman" panose="02020603050405020304" pitchFamily="18" charset="0"/>
              </a:rPr>
              <a:t>), no valor de US$ 604,895.00, para estudos de viabilidade técnica, econômico e financeira para os projetos das Estações de Tratamento de Esgoto das bacias de </a:t>
            </a:r>
            <a:r>
              <a:rPr lang="pt-BR" altLang="pt-BR" dirty="0" err="1">
                <a:cs typeface="Times New Roman" panose="02020603050405020304" pitchFamily="18" charset="0"/>
              </a:rPr>
              <a:t>Miriú</a:t>
            </a:r>
            <a:r>
              <a:rPr lang="pt-BR" altLang="pt-BR" dirty="0">
                <a:cs typeface="Times New Roman" panose="02020603050405020304" pitchFamily="18" charset="0"/>
              </a:rPr>
              <a:t> e Siqueira.</a:t>
            </a:r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1630363" y="42864"/>
            <a:ext cx="821055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>
                <a:cs typeface="Times New Roman" panose="02020603050405020304" pitchFamily="18" charset="0"/>
              </a:rPr>
              <a:t>Contextualização projeto USTDA 1</a:t>
            </a:r>
          </a:p>
        </p:txBody>
      </p:sp>
    </p:spTree>
    <p:extLst>
      <p:ext uri="{BB962C8B-B14F-4D97-AF65-F5344CB8AC3E}">
        <p14:creationId xmlns:p14="http://schemas.microsoft.com/office/powerpoint/2010/main" val="410139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64" y="1547814"/>
            <a:ext cx="9058275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tângulo 1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6364289" y="1633539"/>
            <a:ext cx="1368425" cy="649287"/>
          </a:xfrm>
          <a:prstGeom prst="rect">
            <a:avLst/>
          </a:prstGeom>
          <a:solidFill>
            <a:srgbClr val="7FD13B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t-BR" altLang="pt-BR" sz="2400"/>
          </a:p>
        </p:txBody>
      </p:sp>
      <p:sp>
        <p:nvSpPr>
          <p:cNvPr id="4100" name="Retângulo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077200" y="2971800"/>
            <a:ext cx="26035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7030A0">
                    <a:alpha val="3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7030A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t-BR" altLang="pt-BR" sz="2400"/>
          </a:p>
        </p:txBody>
      </p:sp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1630364" y="73025"/>
            <a:ext cx="892968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>
                <a:cs typeface="Times New Roman" panose="02020603050405020304" pitchFamily="18" charset="0"/>
              </a:rPr>
              <a:t>Usina modelo de </a:t>
            </a:r>
            <a:r>
              <a:rPr lang="pt-BR" altLang="pt-BR" sz="2800" b="1" dirty="0" err="1">
                <a:cs typeface="Times New Roman" panose="02020603050405020304" pitchFamily="18" charset="0"/>
              </a:rPr>
              <a:t>ETEs</a:t>
            </a:r>
            <a:r>
              <a:rPr lang="pt-BR" altLang="pt-BR" sz="2800" b="1" dirty="0">
                <a:cs typeface="Times New Roman" panose="02020603050405020304" pitchFamily="18" charset="0"/>
              </a:rPr>
              <a:t> das bacias </a:t>
            </a:r>
            <a:r>
              <a:rPr lang="pt-BR" altLang="pt-BR" sz="2800" b="1" dirty="0" err="1">
                <a:cs typeface="Times New Roman" panose="02020603050405020304" pitchFamily="18" charset="0"/>
              </a:rPr>
              <a:t>Miriú</a:t>
            </a:r>
            <a:r>
              <a:rPr lang="pt-BR" altLang="pt-BR" sz="2800" b="1" dirty="0">
                <a:cs typeface="Times New Roman" panose="02020603050405020304" pitchFamily="18" charset="0"/>
              </a:rPr>
              <a:t> e Siqueira</a:t>
            </a:r>
          </a:p>
        </p:txBody>
      </p:sp>
      <p:sp>
        <p:nvSpPr>
          <p:cNvPr id="4102" name="Retângulo 1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6629400" y="3352800"/>
            <a:ext cx="685800" cy="457200"/>
          </a:xfrm>
          <a:prstGeom prst="rect">
            <a:avLst/>
          </a:prstGeom>
          <a:solidFill>
            <a:srgbClr val="7FD13B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t-BR" altLang="pt-BR" sz="2400"/>
          </a:p>
        </p:txBody>
      </p:sp>
      <p:sp>
        <p:nvSpPr>
          <p:cNvPr id="4103" name="Retângulo 1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8763000" y="4191000"/>
            <a:ext cx="914400" cy="762000"/>
          </a:xfrm>
          <a:prstGeom prst="rect">
            <a:avLst/>
          </a:prstGeom>
          <a:solidFill>
            <a:srgbClr val="7FD13B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t-BR" altLang="pt-BR" sz="2400"/>
          </a:p>
        </p:txBody>
      </p:sp>
      <p:sp>
        <p:nvSpPr>
          <p:cNvPr id="4104" name="Retângulo 1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7010400" y="4648200"/>
            <a:ext cx="457200" cy="533400"/>
          </a:xfrm>
          <a:prstGeom prst="rect">
            <a:avLst/>
          </a:prstGeom>
          <a:solidFill>
            <a:srgbClr val="7FD13B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t-BR" altLang="pt-BR" sz="2400"/>
          </a:p>
        </p:txBody>
      </p:sp>
      <p:sp>
        <p:nvSpPr>
          <p:cNvPr id="4105" name="CaixaDeTexto 7"/>
          <p:cNvSpPr txBox="1">
            <a:spLocks noChangeArrowheads="1"/>
          </p:cNvSpPr>
          <p:nvPr/>
        </p:nvSpPr>
        <p:spPr bwMode="auto">
          <a:xfrm>
            <a:off x="8112125" y="2968626"/>
            <a:ext cx="25733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pt-BR" altLang="pt-BR" sz="1000" b="1"/>
              <a:t>Aproveitamento de </a:t>
            </a:r>
            <a:r>
              <a:rPr lang="pt-BR" altLang="pt-BR" sz="1000" b="1">
                <a:solidFill>
                  <a:srgbClr val="FF0000"/>
                </a:solidFill>
              </a:rPr>
              <a:t>Águas recuperadas</a:t>
            </a:r>
          </a:p>
        </p:txBody>
      </p:sp>
      <p:sp>
        <p:nvSpPr>
          <p:cNvPr id="4106" name="CaixaDeTexto 13"/>
          <p:cNvSpPr txBox="1">
            <a:spLocks noChangeArrowheads="1"/>
          </p:cNvSpPr>
          <p:nvPr/>
        </p:nvSpPr>
        <p:spPr bwMode="auto">
          <a:xfrm>
            <a:off x="1558926" y="2030413"/>
            <a:ext cx="12620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pt-BR" altLang="pt-BR" sz="1000" b="1"/>
              <a:t>Afluente da bacia</a:t>
            </a:r>
            <a:endParaRPr lang="pt-BR" altLang="pt-BR" sz="1000" b="1">
              <a:solidFill>
                <a:srgbClr val="FF0000"/>
              </a:solidFill>
            </a:endParaRPr>
          </a:p>
        </p:txBody>
      </p:sp>
      <p:sp>
        <p:nvSpPr>
          <p:cNvPr id="4107" name="Retângulo 11"/>
          <p:cNvSpPr>
            <a:spLocks noChangeArrowheads="1"/>
          </p:cNvSpPr>
          <p:nvPr/>
        </p:nvSpPr>
        <p:spPr bwMode="auto">
          <a:xfrm>
            <a:off x="1595439" y="5346700"/>
            <a:ext cx="78136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/>
            <a:r>
              <a:rPr lang="pt-BR" altLang="pt-BR" sz="1300">
                <a:solidFill>
                  <a:srgbClr val="000000"/>
                </a:solidFill>
                <a:ea typeface="Arial Unicode MS" panose="020B0604020202020204" pitchFamily="34" charset="-128"/>
                <a:cs typeface="Times New Roman" panose="02020603050405020304" pitchFamily="18" charset="0"/>
              </a:rPr>
              <a:t>*Desenho esquemático, que depende da tecnologia a ser adotada pelo estudo</a:t>
            </a:r>
          </a:p>
        </p:txBody>
      </p:sp>
    </p:spTree>
    <p:extLst>
      <p:ext uri="{BB962C8B-B14F-4D97-AF65-F5344CB8AC3E}">
        <p14:creationId xmlns:p14="http://schemas.microsoft.com/office/powerpoint/2010/main" val="217929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7"/>
          <p:cNvSpPr>
            <a:spLocks noChangeArrowheads="1"/>
          </p:cNvSpPr>
          <p:nvPr/>
        </p:nvSpPr>
        <p:spPr bwMode="auto">
          <a:xfrm>
            <a:off x="1595438" y="836614"/>
            <a:ext cx="8964612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pt-BR" sz="1600" dirty="0">
                <a:solidFill>
                  <a:srgbClr val="000000"/>
                </a:solidFill>
                <a:latin typeface="Arial Black" pitchFamily="34" charset="0"/>
                <a:ea typeface="Arial Unicode MS" pitchFamily="34" charset="-128"/>
                <a:cs typeface="Times New Roman" pitchFamily="18" charset="0"/>
              </a:rPr>
              <a:t>Resultados TÉCNICOS de impacto:</a:t>
            </a:r>
            <a:endParaRPr lang="pt-BR" sz="1600" dirty="0">
              <a:solidFill>
                <a:srgbClr val="000000"/>
              </a:solidFill>
              <a:latin typeface="Arial" charset="0"/>
              <a:ea typeface="Arial Unicode MS" pitchFamily="34" charset="-128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  <a:defRPr/>
            </a:pPr>
            <a:r>
              <a:rPr lang="pt-BR" sz="1600" dirty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Times New Roman" pitchFamily="18" charset="0"/>
              </a:rPr>
              <a:t> Redução de custos com energia elétrica e com transporte de lodo;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pt-BR" sz="1600" dirty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pt-BR" sz="1600" dirty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Times New Roman" pitchFamily="18" charset="0"/>
              </a:rPr>
              <a:t>Mitigação de Impactos Ambientais e Sociais;</a:t>
            </a:r>
          </a:p>
          <a:p>
            <a:pPr marL="268288" indent="-268288" algn="just">
              <a:buFont typeface="Wingdings" pitchFamily="2" charset="2"/>
              <a:buChar char="Ø"/>
              <a:defRPr/>
            </a:pPr>
            <a:r>
              <a:rPr lang="pt-BR" sz="1600" dirty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Times New Roman" pitchFamily="18" charset="0"/>
              </a:rPr>
              <a:t>Diversificação </a:t>
            </a:r>
            <a:r>
              <a:rPr lang="pt-BR" sz="1600" dirty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Times New Roman" pitchFamily="18" charset="0"/>
              </a:rPr>
              <a:t>da matriz energética </a:t>
            </a:r>
            <a:r>
              <a:rPr lang="pt-BR" sz="1600" dirty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Times New Roman" pitchFamily="18" charset="0"/>
              </a:rPr>
              <a:t>do estado;</a:t>
            </a:r>
          </a:p>
          <a:p>
            <a:pPr marL="268288" indent="-268288" algn="just">
              <a:buFont typeface="Wingdings" pitchFamily="2" charset="2"/>
              <a:buChar char="Ø"/>
              <a:defRPr/>
            </a:pPr>
            <a:r>
              <a:rPr lang="pt-BR" sz="1600" dirty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Times New Roman" pitchFamily="18" charset="0"/>
              </a:rPr>
              <a:t>Sistema de tratamento compacto.</a:t>
            </a:r>
            <a:endParaRPr lang="pt-BR" sz="1600" dirty="0">
              <a:solidFill>
                <a:srgbClr val="000000"/>
              </a:solidFill>
              <a:latin typeface="Arial" charset="0"/>
              <a:ea typeface="Arial Unicode MS" pitchFamily="34" charset="-128"/>
              <a:cs typeface="Times New Roman" pitchFamily="18" charset="0"/>
            </a:endParaRPr>
          </a:p>
          <a:p>
            <a:pPr algn="just">
              <a:defRPr/>
            </a:pPr>
            <a:endParaRPr lang="pt-BR" sz="1600" dirty="0">
              <a:solidFill>
                <a:srgbClr val="000000"/>
              </a:solidFill>
              <a:latin typeface="Arial Black" pitchFamily="34" charset="0"/>
              <a:ea typeface="Arial Unicode MS" pitchFamily="34" charset="-128"/>
              <a:cs typeface="Times New Roman" pitchFamily="18" charset="0"/>
            </a:endParaRPr>
          </a:p>
          <a:p>
            <a:pPr algn="just">
              <a:defRPr/>
            </a:pPr>
            <a:r>
              <a:rPr lang="pt-BR" sz="1600" dirty="0">
                <a:solidFill>
                  <a:srgbClr val="000000"/>
                </a:solidFill>
                <a:latin typeface="Arial Black" pitchFamily="34" charset="0"/>
                <a:ea typeface="Arial Unicode MS" pitchFamily="34" charset="-128"/>
                <a:cs typeface="Times New Roman" pitchFamily="18" charset="0"/>
              </a:rPr>
              <a:t>Resultados do MODELO DE NEGÓCIO:</a:t>
            </a:r>
            <a:endParaRPr lang="pt-BR" sz="1600" dirty="0">
              <a:solidFill>
                <a:srgbClr val="000000"/>
              </a:solidFill>
              <a:latin typeface="Arial" charset="0"/>
              <a:ea typeface="Arial Unicode MS" pitchFamily="34" charset="-128"/>
              <a:cs typeface="Times New Roman" pitchFamily="18" charset="0"/>
            </a:endParaRPr>
          </a:p>
          <a:p>
            <a:pPr marL="268288" indent="-268288" algn="just">
              <a:buFont typeface="Wingdings" pitchFamily="2" charset="2"/>
              <a:buChar char="Ø"/>
              <a:defRPr/>
            </a:pPr>
            <a:r>
              <a:rPr lang="pt-BR" sz="1600" dirty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Times New Roman" pitchFamily="18" charset="0"/>
              </a:rPr>
              <a:t>Receitas provenientes de Novos negócios envolvendo a Comercialização de </a:t>
            </a:r>
            <a:r>
              <a:rPr lang="pt-BR" sz="1600" dirty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Times New Roman" pitchFamily="18" charset="0"/>
              </a:rPr>
              <a:t>“Águas recuperadas” para indústria;</a:t>
            </a:r>
          </a:p>
          <a:p>
            <a:pPr marL="268288" indent="-268288" algn="just">
              <a:buFont typeface="Wingdings" pitchFamily="2" charset="2"/>
              <a:buChar char="Ø"/>
              <a:defRPr/>
            </a:pPr>
            <a:r>
              <a:rPr lang="pt-BR" sz="1600" dirty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Times New Roman" pitchFamily="18" charset="0"/>
              </a:rPr>
              <a:t>Insumos de suporte à pesquisa oriundo do aproveitamento de lodo e areia, desenvolvendo novos materiais e produtos para indústria (agronegócio, construção civil, ceramistas, metalomecânica, dentre outros);</a:t>
            </a:r>
          </a:p>
          <a:p>
            <a:pPr marL="268288" indent="-268288" algn="just">
              <a:buFont typeface="Wingdings" pitchFamily="2" charset="2"/>
              <a:buChar char="Ø"/>
              <a:defRPr/>
            </a:pPr>
            <a:r>
              <a:rPr lang="pt-BR" sz="1600" dirty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Times New Roman" pitchFamily="18" charset="0"/>
              </a:rPr>
              <a:t>Receitas advindas de venda de energia, do excedente utilizado para operação da estação;</a:t>
            </a:r>
            <a:endParaRPr lang="pt-BR" sz="1600" dirty="0">
              <a:solidFill>
                <a:srgbClr val="000000"/>
              </a:solidFill>
              <a:latin typeface="Arial" charset="0"/>
              <a:ea typeface="Arial Unicode MS" pitchFamily="34" charset="-128"/>
              <a:cs typeface="Times New Roman" pitchFamily="18" charset="0"/>
            </a:endParaRPr>
          </a:p>
          <a:p>
            <a:pPr marL="268288" indent="-268288" algn="just">
              <a:buFont typeface="Wingdings" pitchFamily="2" charset="2"/>
              <a:buChar char="Ø"/>
              <a:defRPr/>
            </a:pPr>
            <a:r>
              <a:rPr lang="pt-BR" sz="1600" dirty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Times New Roman" pitchFamily="18" charset="0"/>
              </a:rPr>
              <a:t>Ocupar </a:t>
            </a:r>
            <a:r>
              <a:rPr lang="pt-BR" sz="1600" dirty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Times New Roman" pitchFamily="18" charset="0"/>
              </a:rPr>
              <a:t>espaço no mercado cearense como empresa dinamizadora da </a:t>
            </a:r>
            <a:r>
              <a:rPr lang="pt-BR" sz="1600" dirty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Times New Roman" pitchFamily="18" charset="0"/>
              </a:rPr>
              <a:t>economia, e geradora de patentes.</a:t>
            </a:r>
            <a:endParaRPr lang="pt-BR" sz="1600" dirty="0">
              <a:solidFill>
                <a:srgbClr val="000000"/>
              </a:solidFill>
              <a:latin typeface="Arial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1630364" y="73025"/>
            <a:ext cx="892968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>
                <a:cs typeface="Times New Roman" panose="02020603050405020304" pitchFamily="18" charset="0"/>
              </a:rPr>
              <a:t>Usina modelo de </a:t>
            </a:r>
            <a:r>
              <a:rPr lang="pt-BR" altLang="pt-BR" sz="2800" b="1" dirty="0" err="1">
                <a:cs typeface="Times New Roman" panose="02020603050405020304" pitchFamily="18" charset="0"/>
              </a:rPr>
              <a:t>ETEs</a:t>
            </a:r>
            <a:r>
              <a:rPr lang="pt-BR" altLang="pt-BR" sz="2800" b="1" dirty="0">
                <a:cs typeface="Times New Roman" panose="02020603050405020304" pitchFamily="18" charset="0"/>
              </a:rPr>
              <a:t> das bacias </a:t>
            </a:r>
            <a:r>
              <a:rPr lang="pt-BR" altLang="pt-BR" sz="2800" b="1" dirty="0" err="1">
                <a:cs typeface="Times New Roman" panose="02020603050405020304" pitchFamily="18" charset="0"/>
              </a:rPr>
              <a:t>Miriú</a:t>
            </a:r>
            <a:r>
              <a:rPr lang="pt-BR" altLang="pt-BR" sz="2800" b="1" dirty="0">
                <a:cs typeface="Times New Roman" panose="02020603050405020304" pitchFamily="18" charset="0"/>
              </a:rPr>
              <a:t> e Siqueira</a:t>
            </a:r>
          </a:p>
        </p:txBody>
      </p:sp>
    </p:spTree>
    <p:extLst>
      <p:ext uri="{BB962C8B-B14F-4D97-AF65-F5344CB8AC3E}">
        <p14:creationId xmlns:p14="http://schemas.microsoft.com/office/powerpoint/2010/main" val="293441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39" y="2605089"/>
            <a:ext cx="4410075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8" descr="http://www.howtomixconcrete.org/wp-content/uploads/2011/09/adding-water-to-concrete-mix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939" y="765176"/>
            <a:ext cx="1831975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1624014"/>
            <a:ext cx="4389438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CaixaDeTexto 2"/>
          <p:cNvSpPr txBox="1">
            <a:spLocks noChangeArrowheads="1"/>
          </p:cNvSpPr>
          <p:nvPr/>
        </p:nvSpPr>
        <p:spPr bwMode="auto">
          <a:xfrm>
            <a:off x="3843338" y="1895476"/>
            <a:ext cx="2178050" cy="1508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buNone/>
            </a:pPr>
            <a:r>
              <a:rPr lang="pt-BR" altLang="pt-BR" sz="1600">
                <a:latin typeface="Georgia" panose="02040502050405020303" pitchFamily="18" charset="0"/>
              </a:rPr>
              <a:t>6% de vazios</a:t>
            </a:r>
          </a:p>
          <a:p>
            <a:pPr>
              <a:lnSpc>
                <a:spcPct val="90000"/>
              </a:lnSpc>
              <a:spcBef>
                <a:spcPts val="600"/>
              </a:spcBef>
              <a:buNone/>
            </a:pPr>
            <a:r>
              <a:rPr lang="pt-BR" altLang="pt-BR" sz="1600">
                <a:latin typeface="Georgia" panose="02040502050405020303" pitchFamily="18" charset="0"/>
              </a:rPr>
              <a:t>11% de Cimento</a:t>
            </a:r>
          </a:p>
          <a:p>
            <a:pPr>
              <a:lnSpc>
                <a:spcPct val="90000"/>
              </a:lnSpc>
              <a:spcBef>
                <a:spcPts val="600"/>
              </a:spcBef>
              <a:buNone/>
            </a:pPr>
            <a:r>
              <a:rPr lang="pt-BR" altLang="pt-BR" sz="1600">
                <a:latin typeface="Georgia" panose="02040502050405020303" pitchFamily="18" charset="0"/>
              </a:rPr>
              <a:t>41% agregado graúdo</a:t>
            </a:r>
          </a:p>
          <a:p>
            <a:pPr>
              <a:lnSpc>
                <a:spcPct val="90000"/>
              </a:lnSpc>
              <a:spcBef>
                <a:spcPts val="600"/>
              </a:spcBef>
              <a:buNone/>
            </a:pPr>
            <a:r>
              <a:rPr lang="pt-BR" altLang="pt-BR" sz="1600">
                <a:latin typeface="Georgia" panose="02040502050405020303" pitchFamily="18" charset="0"/>
              </a:rPr>
              <a:t>26% agregado miúdo</a:t>
            </a:r>
          </a:p>
          <a:p>
            <a:pPr>
              <a:lnSpc>
                <a:spcPct val="90000"/>
              </a:lnSpc>
              <a:spcBef>
                <a:spcPts val="600"/>
              </a:spcBef>
              <a:buNone/>
            </a:pPr>
            <a:r>
              <a:rPr lang="pt-BR" altLang="pt-BR" sz="1600">
                <a:latin typeface="Georgia" panose="02040502050405020303" pitchFamily="18" charset="0"/>
              </a:rPr>
              <a:t>16% água</a:t>
            </a:r>
          </a:p>
        </p:txBody>
      </p:sp>
      <p:pic>
        <p:nvPicPr>
          <p:cNvPr id="6150" name="Picture 2" descr="Resultado de imagem para cura do concreto image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9" y="4206875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2" descr="http://s3.amazonaws.com/magoo/ABAAAfWpYAH-5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38" y="2605089"/>
            <a:ext cx="17907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Retângulo 11"/>
          <p:cNvSpPr>
            <a:spLocks noChangeArrowheads="1"/>
          </p:cNvSpPr>
          <p:nvPr/>
        </p:nvSpPr>
        <p:spPr bwMode="auto">
          <a:xfrm>
            <a:off x="1622425" y="765175"/>
            <a:ext cx="4572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pt-BR" altLang="pt-BR" sz="2200">
                <a:ea typeface="Arial Unicode MS" panose="020B0604020202020204" pitchFamily="34" charset="-128"/>
                <a:cs typeface="Times New Roman" panose="02020603050405020304" pitchFamily="18" charset="0"/>
              </a:rPr>
              <a:t>Usos da água na construção civil</a:t>
            </a:r>
          </a:p>
        </p:txBody>
      </p:sp>
      <p:sp>
        <p:nvSpPr>
          <p:cNvPr id="6153" name="Retângulo 12"/>
          <p:cNvSpPr>
            <a:spLocks noChangeArrowheads="1"/>
          </p:cNvSpPr>
          <p:nvPr/>
        </p:nvSpPr>
        <p:spPr bwMode="auto">
          <a:xfrm>
            <a:off x="1647825" y="4149726"/>
            <a:ext cx="3055938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pt-BR" altLang="pt-BR" sz="2200">
                <a:ea typeface="Arial Unicode MS" panose="020B0604020202020204" pitchFamily="34" charset="-128"/>
                <a:cs typeface="Times New Roman" panose="02020603050405020304" pitchFamily="18" charset="0"/>
              </a:rPr>
              <a:t>Qual a fonte de exploração e o volume para cada uma destas atividades????</a:t>
            </a:r>
          </a:p>
        </p:txBody>
      </p:sp>
      <p:sp>
        <p:nvSpPr>
          <p:cNvPr id="6154" name="Retângulo 13"/>
          <p:cNvSpPr>
            <a:spLocks noChangeArrowheads="1"/>
          </p:cNvSpPr>
          <p:nvPr/>
        </p:nvSpPr>
        <p:spPr bwMode="auto">
          <a:xfrm>
            <a:off x="1619250" y="1597025"/>
            <a:ext cx="3055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pt-BR" altLang="pt-BR" sz="2000">
                <a:ea typeface="Arial Unicode MS" panose="020B0604020202020204" pitchFamily="34" charset="-128"/>
                <a:cs typeface="Times New Roman" panose="02020603050405020304" pitchFamily="18" charset="0"/>
              </a:rPr>
              <a:t>Concreto</a:t>
            </a:r>
          </a:p>
        </p:txBody>
      </p:sp>
      <p:sp>
        <p:nvSpPr>
          <p:cNvPr id="6155" name="Rectangle 4"/>
          <p:cNvSpPr>
            <a:spLocks noChangeArrowheads="1"/>
          </p:cNvSpPr>
          <p:nvPr/>
        </p:nvSpPr>
        <p:spPr bwMode="auto">
          <a:xfrm>
            <a:off x="1630364" y="44450"/>
            <a:ext cx="8929687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300" b="1" dirty="0">
                <a:cs typeface="Times New Roman" panose="02020603050405020304" pitchFamily="18" charset="0"/>
              </a:rPr>
              <a:t>Projeto de Estudo de “Águas Recuperadas” para Industria da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300" b="1" dirty="0">
                <a:cs typeface="Times New Roman" panose="02020603050405020304" pitchFamily="18" charset="0"/>
              </a:rPr>
              <a:t>Construção Civil</a:t>
            </a:r>
          </a:p>
        </p:txBody>
      </p:sp>
    </p:spTree>
    <p:extLst>
      <p:ext uri="{BB962C8B-B14F-4D97-AF65-F5344CB8AC3E}">
        <p14:creationId xmlns:p14="http://schemas.microsoft.com/office/powerpoint/2010/main" val="150688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ChangeArrowheads="1"/>
          </p:cNvSpPr>
          <p:nvPr/>
        </p:nvSpPr>
        <p:spPr bwMode="auto">
          <a:xfrm>
            <a:off x="1630364" y="44450"/>
            <a:ext cx="8929687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300" b="1" dirty="0">
                <a:cs typeface="Times New Roman" panose="02020603050405020304" pitchFamily="18" charset="0"/>
              </a:rPr>
              <a:t>Projeto de Estudo de “Águas Recuperadas” para Industria da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300" b="1" dirty="0">
                <a:cs typeface="Times New Roman" panose="02020603050405020304" pitchFamily="18" charset="0"/>
              </a:rPr>
              <a:t>Construção Civil</a:t>
            </a:r>
          </a:p>
        </p:txBody>
      </p:sp>
      <p:pic>
        <p:nvPicPr>
          <p:cNvPr id="7171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92151"/>
            <a:ext cx="91440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" r="1587" b="2814"/>
          <a:stretch>
            <a:fillRect/>
          </a:stretch>
        </p:blipFill>
        <p:spPr bwMode="auto">
          <a:xfrm>
            <a:off x="1703389" y="3500438"/>
            <a:ext cx="3455987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ipse 6"/>
          <p:cNvSpPr/>
          <p:nvPr/>
        </p:nvSpPr>
        <p:spPr>
          <a:xfrm>
            <a:off x="2738439" y="4624389"/>
            <a:ext cx="206375" cy="1809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/>
          </a:p>
        </p:txBody>
      </p:sp>
      <p:pic>
        <p:nvPicPr>
          <p:cNvPr id="7174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6" r="12056" b="7774"/>
          <a:stretch>
            <a:fillRect/>
          </a:stretch>
        </p:blipFill>
        <p:spPr bwMode="auto">
          <a:xfrm>
            <a:off x="5159375" y="3506788"/>
            <a:ext cx="525780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5" r="9103" b="8699"/>
          <a:stretch>
            <a:fillRect/>
          </a:stretch>
        </p:blipFill>
        <p:spPr bwMode="auto">
          <a:xfrm>
            <a:off x="5303839" y="5165725"/>
            <a:ext cx="388937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300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18052" y="992949"/>
            <a:ext cx="11410122" cy="53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61950" indent="-361950" algn="just">
              <a:buFont typeface="+mj-lt"/>
              <a:buAutoNum type="arabicPeriod"/>
              <a:defRPr/>
            </a:pPr>
            <a:r>
              <a:rPr lang="pt-BR" altLang="pt-BR" sz="2000" dirty="0"/>
              <a:t>A correção de pH se faz necessária para águas de amassamento provenientes do efluente tratado para o concreto, embora em outros países este valor é tolerado (Singapura, Hong Kong, dentre outros);</a:t>
            </a:r>
          </a:p>
          <a:p>
            <a:pPr marL="361950" indent="-361950" algn="just">
              <a:buFont typeface="+mj-lt"/>
              <a:buAutoNum type="arabicPeriod"/>
              <a:defRPr/>
            </a:pPr>
            <a:r>
              <a:rPr lang="pt-BR" altLang="pt-BR" sz="2000" dirty="0"/>
              <a:t>O método de análise da presença de óleos e graxas constante na NBR 15.900 é qualitativo sendo insatisfatório para uma análise mais precisa, pois a presença destes compostos influenciam nos tempos de pega e nas propriedades mecânicas. Sugere-se estabelecer u  método de análise quantitativa para definir melhor quais são suas tolerâncias;</a:t>
            </a:r>
          </a:p>
          <a:p>
            <a:pPr marL="361950" indent="-361950" algn="just">
              <a:buFont typeface="+mj-lt"/>
              <a:buAutoNum type="arabicPeriod"/>
              <a:defRPr/>
            </a:pPr>
            <a:r>
              <a:rPr lang="pt-BR" altLang="pt-BR" sz="2000" dirty="0"/>
              <a:t>A NBR 15.900 necessita de atualização, pois o normativo que trata da potabilidade da água não é mais a MS 518/2004, e sim a portaria 2.914/2011 do MS;</a:t>
            </a:r>
          </a:p>
          <a:p>
            <a:pPr marL="361950" indent="-361950" algn="just">
              <a:buFont typeface="+mj-lt"/>
              <a:buAutoNum type="arabicPeriod"/>
              <a:defRPr/>
            </a:pPr>
            <a:r>
              <a:rPr lang="pt-BR" altLang="pt-BR" sz="2000" dirty="0"/>
              <a:t>A análise ANOVA dos resultados de resistência a compressão axial e absorção, tendo com fator controlável o tipo de água utilizado, mostra que há diferença significativa entre os grupos para as idades estudadas;</a:t>
            </a:r>
          </a:p>
          <a:p>
            <a:pPr marL="361950" indent="-361950" algn="just">
              <a:buFont typeface="+mj-lt"/>
              <a:buAutoNum type="arabicPeriod"/>
              <a:defRPr/>
            </a:pPr>
            <a:r>
              <a:rPr lang="pt-BR" altLang="pt-BR" sz="2000" dirty="0"/>
              <a:t>Aplicando o teste de comparação de múltiplas médias, o concreto com água potável difere significativamente dos demais;</a:t>
            </a:r>
          </a:p>
          <a:p>
            <a:pPr marL="361950" indent="-361950" algn="just">
              <a:buFont typeface="+mj-lt"/>
              <a:buAutoNum type="arabicPeriod"/>
              <a:defRPr/>
            </a:pPr>
            <a:r>
              <a:rPr lang="pt-BR" altLang="pt-BR" sz="2000" dirty="0"/>
              <a:t>Ainda, conforme o mesmo teste, a água destilada, reuso e efluente como água de amassamento não diferem significativamente entre si;</a:t>
            </a:r>
          </a:p>
          <a:p>
            <a:pPr marL="361950" indent="-361950" algn="just">
              <a:buFont typeface="+mj-lt"/>
              <a:buAutoNum type="arabicPeriod"/>
              <a:defRPr/>
            </a:pPr>
            <a:r>
              <a:rPr lang="pt-BR" altLang="pt-BR" sz="2000" dirty="0"/>
              <a:t>A água proveniente do sistema de reuso em estudo é satisfatória para água de amassamento do concreto, não afetando suas propriedades mecânicas estudadas.</a:t>
            </a:r>
            <a:endParaRPr lang="pt-BR" altLang="pt-BR" sz="2000" dirty="0"/>
          </a:p>
        </p:txBody>
      </p:sp>
      <p:sp>
        <p:nvSpPr>
          <p:cNvPr id="8195" name="Rectangle 4"/>
          <p:cNvSpPr>
            <a:spLocks noChangeArrowheads="1"/>
          </p:cNvSpPr>
          <p:nvPr/>
        </p:nvSpPr>
        <p:spPr bwMode="auto">
          <a:xfrm>
            <a:off x="1630364" y="44450"/>
            <a:ext cx="8929687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300" b="1" dirty="0">
                <a:cs typeface="Times New Roman" panose="02020603050405020304" pitchFamily="18" charset="0"/>
              </a:rPr>
              <a:t>Projeto de Estudo de “Águas Recuperadas” para Industria da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300" b="1" dirty="0">
                <a:cs typeface="Times New Roman" panose="02020603050405020304" pitchFamily="18" charset="0"/>
              </a:rPr>
              <a:t>Construção Civil (Conclusões preliminares)</a:t>
            </a:r>
          </a:p>
        </p:txBody>
      </p:sp>
    </p:spTree>
    <p:extLst>
      <p:ext uri="{BB962C8B-B14F-4D97-AF65-F5344CB8AC3E}">
        <p14:creationId xmlns:p14="http://schemas.microsoft.com/office/powerpoint/2010/main" val="164395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EAC1E106-8D2F-47B3-B299-34413D40E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99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brilexame.files.wordpress.com/2018/03/infografico-crise-da-agua-vale-esse.png?w=680&amp;h=1910">
            <a:extLst>
              <a:ext uri="{FF2B5EF4-FFF2-40B4-BE49-F238E27FC236}">
                <a16:creationId xmlns:a16="http://schemas.microsoft.com/office/drawing/2014/main" xmlns="" id="{448290C1-ADAE-49FA-91BA-59DDAB03E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0"/>
            <a:ext cx="57340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0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7274A81-AA0A-48C0-9E0E-6DE11FFCF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081487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31C76BB7-C5EF-4D74-A726-EB214BCF32C9}"/>
              </a:ext>
            </a:extLst>
          </p:cNvPr>
          <p:cNvSpPr/>
          <p:nvPr/>
        </p:nvSpPr>
        <p:spPr>
          <a:xfrm>
            <a:off x="1" y="5750004"/>
            <a:ext cx="12191999" cy="110799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111111"/>
                </a:solidFill>
                <a:latin typeface="Lato"/>
              </a:rPr>
              <a:t> ”</a:t>
            </a:r>
            <a:r>
              <a:rPr lang="pt-BR" sz="1600" dirty="0">
                <a:solidFill>
                  <a:srgbClr val="111111"/>
                </a:solidFill>
                <a:latin typeface="Lato"/>
              </a:rPr>
              <a:t>Um milhão de pastores e agricultores foram obrigados a deixar suas casas e mudar para Aleppo, </a:t>
            </a:r>
            <a:r>
              <a:rPr lang="pt-BR" sz="1600" dirty="0" err="1">
                <a:solidFill>
                  <a:srgbClr val="111111"/>
                </a:solidFill>
                <a:latin typeface="Lato"/>
              </a:rPr>
              <a:t>Homs</a:t>
            </a:r>
            <a:r>
              <a:rPr lang="pt-BR" sz="1600" dirty="0">
                <a:solidFill>
                  <a:srgbClr val="111111"/>
                </a:solidFill>
                <a:latin typeface="Lato"/>
              </a:rPr>
              <a:t>, Hama e Damasco. E o governo sírio não fez nada por eles — lembra Friedman. — Quando a revolução estourou na Tunísia e começou a se aproximar da Síria, eles estavam prontos para se juntar aos rebeldes. Você tinha um milhão de refugiados climáticos no Norte da Síria, estressados e desesperados, e Assad não fez nada por nenhum deles.”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412421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6"/>
          <p:cNvSpPr txBox="1">
            <a:spLocks/>
          </p:cNvSpPr>
          <p:nvPr/>
        </p:nvSpPr>
        <p:spPr>
          <a:xfrm>
            <a:off x="2208213" y="366713"/>
            <a:ext cx="8229600" cy="1143000"/>
          </a:xfrm>
          <a:prstGeom prst="rect">
            <a:avLst/>
          </a:prstGeom>
        </p:spPr>
        <p:txBody>
          <a:bodyPr/>
          <a:lstStyle/>
          <a:p>
            <a:pPr algn="r" eaLnBrk="0" hangingPunct="0">
              <a:defRPr/>
            </a:pPr>
            <a:r>
              <a:rPr lang="pt-BR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COMO A ÁGUA ESTÁ DISTRIBUÍDA?</a:t>
            </a:r>
          </a:p>
        </p:txBody>
      </p:sp>
      <p:pic>
        <p:nvPicPr>
          <p:cNvPr id="70659" name="Imagem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412876"/>
            <a:ext cx="9036050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ector reto 7"/>
          <p:cNvCxnSpPr/>
          <p:nvPr/>
        </p:nvCxnSpPr>
        <p:spPr>
          <a:xfrm>
            <a:off x="5232400" y="2776538"/>
            <a:ext cx="465138" cy="0"/>
          </a:xfrm>
          <a:prstGeom prst="line">
            <a:avLst/>
          </a:prstGeom>
          <a:ln w="349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5926139" y="3213100"/>
            <a:ext cx="466725" cy="0"/>
          </a:xfrm>
          <a:prstGeom prst="line">
            <a:avLst/>
          </a:prstGeom>
          <a:ln w="349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>
            <a:off x="6348414" y="2984500"/>
            <a:ext cx="466725" cy="0"/>
          </a:xfrm>
          <a:prstGeom prst="line">
            <a:avLst/>
          </a:prstGeom>
          <a:ln w="349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 flipV="1">
            <a:off x="5664200" y="2492375"/>
            <a:ext cx="401638" cy="292100"/>
          </a:xfrm>
          <a:prstGeom prst="line">
            <a:avLst/>
          </a:prstGeom>
          <a:ln w="412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664" name="Grupo 18"/>
          <p:cNvGrpSpPr>
            <a:grpSpLocks/>
          </p:cNvGrpSpPr>
          <p:nvPr/>
        </p:nvGrpSpPr>
        <p:grpSpPr bwMode="auto">
          <a:xfrm>
            <a:off x="5211764" y="1368426"/>
            <a:ext cx="2814637" cy="1025525"/>
            <a:chOff x="3419873" y="1390391"/>
            <a:chExt cx="3095714" cy="1048458"/>
          </a:xfrm>
        </p:grpSpPr>
        <p:grpSp>
          <p:nvGrpSpPr>
            <p:cNvPr id="70675" name="Grupo 21"/>
            <p:cNvGrpSpPr>
              <a:grpSpLocks/>
            </p:cNvGrpSpPr>
            <p:nvPr/>
          </p:nvGrpSpPr>
          <p:grpSpPr bwMode="auto">
            <a:xfrm>
              <a:off x="3419874" y="1880363"/>
              <a:ext cx="1562826" cy="558486"/>
              <a:chOff x="3746038" y="1566292"/>
              <a:chExt cx="2422879" cy="657225"/>
            </a:xfrm>
          </p:grpSpPr>
          <p:pic>
            <p:nvPicPr>
              <p:cNvPr id="70694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44942" y="1566292"/>
                <a:ext cx="1323975" cy="6572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70695" name="Grupo 23"/>
              <p:cNvGrpSpPr>
                <a:grpSpLocks/>
              </p:cNvGrpSpPr>
              <p:nvPr/>
            </p:nvGrpSpPr>
            <p:grpSpPr bwMode="auto">
              <a:xfrm>
                <a:off x="3746038" y="1628800"/>
                <a:ext cx="1219559" cy="594717"/>
                <a:chOff x="3746038" y="1628800"/>
                <a:chExt cx="1219559" cy="594717"/>
              </a:xfrm>
            </p:grpSpPr>
            <p:pic>
              <p:nvPicPr>
                <p:cNvPr id="70696" name="Picture 2" descr="Resultado de imagem para DROP WATER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46038" y="1628800"/>
                  <a:ext cx="445464" cy="5947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0697" name="Picture 2" descr="Resultado de imagem para DROP WATER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32043" y="1628800"/>
                  <a:ext cx="445464" cy="5947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0698" name="Picture 2" descr="Resultado de imagem para DROP WATER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20134" y="1628800"/>
                  <a:ext cx="445463" cy="5947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70676" name="Grupo 13"/>
            <p:cNvGrpSpPr>
              <a:grpSpLocks/>
            </p:cNvGrpSpPr>
            <p:nvPr/>
          </p:nvGrpSpPr>
          <p:grpSpPr bwMode="auto">
            <a:xfrm>
              <a:off x="3419873" y="1412776"/>
              <a:ext cx="1558052" cy="558486"/>
              <a:chOff x="3746038" y="1566292"/>
              <a:chExt cx="2422879" cy="657225"/>
            </a:xfrm>
          </p:grpSpPr>
          <p:pic>
            <p:nvPicPr>
              <p:cNvPr id="70689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44942" y="1566292"/>
                <a:ext cx="1323975" cy="6572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70690" name="Grupo 12"/>
              <p:cNvGrpSpPr>
                <a:grpSpLocks/>
              </p:cNvGrpSpPr>
              <p:nvPr/>
            </p:nvGrpSpPr>
            <p:grpSpPr bwMode="auto">
              <a:xfrm>
                <a:off x="3746038" y="1628800"/>
                <a:ext cx="1219559" cy="594717"/>
                <a:chOff x="3746038" y="1628800"/>
                <a:chExt cx="1219559" cy="594717"/>
              </a:xfrm>
            </p:grpSpPr>
            <p:pic>
              <p:nvPicPr>
                <p:cNvPr id="70691" name="Picture 2" descr="Resultado de imagem para DROP WATER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46038" y="1628800"/>
                  <a:ext cx="445464" cy="5947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0692" name="Picture 2" descr="Resultado de imagem para DROP WATER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32043" y="1628800"/>
                  <a:ext cx="445464" cy="5947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0693" name="Picture 2" descr="Resultado de imagem para DROP WATER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20134" y="1628800"/>
                  <a:ext cx="445463" cy="5947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70677" name="Grupo 29"/>
            <p:cNvGrpSpPr>
              <a:grpSpLocks/>
            </p:cNvGrpSpPr>
            <p:nvPr/>
          </p:nvGrpSpPr>
          <p:grpSpPr bwMode="auto">
            <a:xfrm>
              <a:off x="4918371" y="1390391"/>
              <a:ext cx="1597216" cy="558486"/>
              <a:chOff x="3746038" y="1566292"/>
              <a:chExt cx="2422879" cy="657225"/>
            </a:xfrm>
          </p:grpSpPr>
          <p:pic>
            <p:nvPicPr>
              <p:cNvPr id="70684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44942" y="1566292"/>
                <a:ext cx="1323975" cy="6572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70685" name="Grupo 31"/>
              <p:cNvGrpSpPr>
                <a:grpSpLocks/>
              </p:cNvGrpSpPr>
              <p:nvPr/>
            </p:nvGrpSpPr>
            <p:grpSpPr bwMode="auto">
              <a:xfrm>
                <a:off x="3746038" y="1628800"/>
                <a:ext cx="1219559" cy="594717"/>
                <a:chOff x="3746038" y="1628800"/>
                <a:chExt cx="1219559" cy="594717"/>
              </a:xfrm>
            </p:grpSpPr>
            <p:pic>
              <p:nvPicPr>
                <p:cNvPr id="70686" name="Picture 2" descr="Resultado de imagem para DROP WATER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46038" y="1628800"/>
                  <a:ext cx="445464" cy="5947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0687" name="Picture 2" descr="Resultado de imagem para DROP WATER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32043" y="1628800"/>
                  <a:ext cx="445464" cy="5947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0688" name="Picture 2" descr="Resultado de imagem para DROP WATER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20134" y="1628800"/>
                  <a:ext cx="445463" cy="5947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70678" name="Grupo 35"/>
            <p:cNvGrpSpPr>
              <a:grpSpLocks/>
            </p:cNvGrpSpPr>
            <p:nvPr/>
          </p:nvGrpSpPr>
          <p:grpSpPr bwMode="auto">
            <a:xfrm>
              <a:off x="4924998" y="1904683"/>
              <a:ext cx="1585504" cy="511439"/>
              <a:chOff x="3746038" y="1566292"/>
              <a:chExt cx="2422879" cy="657225"/>
            </a:xfrm>
          </p:grpSpPr>
          <p:pic>
            <p:nvPicPr>
              <p:cNvPr id="70679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44942" y="1566292"/>
                <a:ext cx="1323975" cy="6572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70680" name="Grupo 37"/>
              <p:cNvGrpSpPr>
                <a:grpSpLocks/>
              </p:cNvGrpSpPr>
              <p:nvPr/>
            </p:nvGrpSpPr>
            <p:grpSpPr bwMode="auto">
              <a:xfrm>
                <a:off x="3746038" y="1628800"/>
                <a:ext cx="1219559" cy="594717"/>
                <a:chOff x="3746038" y="1628800"/>
                <a:chExt cx="1219559" cy="594717"/>
              </a:xfrm>
            </p:grpSpPr>
            <p:pic>
              <p:nvPicPr>
                <p:cNvPr id="70681" name="Picture 2" descr="Resultado de imagem para DROP WATER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46038" y="1628800"/>
                  <a:ext cx="445464" cy="5947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0682" name="Picture 2" descr="Resultado de imagem para DROP WATER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32043" y="1628800"/>
                  <a:ext cx="445464" cy="5947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0683" name="Picture 2" descr="Resultado de imagem para DROP WATER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20134" y="1628800"/>
                  <a:ext cx="445463" cy="5947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cxnSp>
        <p:nvCxnSpPr>
          <p:cNvPr id="43" name="Conector reto 42"/>
          <p:cNvCxnSpPr/>
          <p:nvPr/>
        </p:nvCxnSpPr>
        <p:spPr>
          <a:xfrm flipH="1" flipV="1">
            <a:off x="6032501" y="2490789"/>
            <a:ext cx="290513" cy="293687"/>
          </a:xfrm>
          <a:prstGeom prst="line">
            <a:avLst/>
          </a:prstGeom>
          <a:ln w="412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to 58"/>
          <p:cNvCxnSpPr/>
          <p:nvPr/>
        </p:nvCxnSpPr>
        <p:spPr>
          <a:xfrm flipV="1">
            <a:off x="3503613" y="3213100"/>
            <a:ext cx="1708150" cy="503238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to 62"/>
          <p:cNvCxnSpPr/>
          <p:nvPr/>
        </p:nvCxnSpPr>
        <p:spPr>
          <a:xfrm flipV="1">
            <a:off x="3473451" y="2205038"/>
            <a:ext cx="1008063" cy="149225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ctor reto 71"/>
          <p:cNvCxnSpPr/>
          <p:nvPr/>
        </p:nvCxnSpPr>
        <p:spPr>
          <a:xfrm flipV="1">
            <a:off x="7305676" y="3868739"/>
            <a:ext cx="1476375" cy="712787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reto 75"/>
          <p:cNvCxnSpPr/>
          <p:nvPr/>
        </p:nvCxnSpPr>
        <p:spPr>
          <a:xfrm flipV="1">
            <a:off x="8782050" y="2144714"/>
            <a:ext cx="0" cy="1724025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ctor reto 79"/>
          <p:cNvCxnSpPr/>
          <p:nvPr/>
        </p:nvCxnSpPr>
        <p:spPr>
          <a:xfrm flipV="1">
            <a:off x="4586288" y="2784475"/>
            <a:ext cx="647700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 reto 83"/>
          <p:cNvCxnSpPr/>
          <p:nvPr/>
        </p:nvCxnSpPr>
        <p:spPr>
          <a:xfrm>
            <a:off x="5969001" y="2984500"/>
            <a:ext cx="423863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72" name="CaixaDeTexto 325648"/>
          <p:cNvSpPr txBox="1">
            <a:spLocks noChangeArrowheads="1"/>
          </p:cNvSpPr>
          <p:nvPr/>
        </p:nvSpPr>
        <p:spPr bwMode="auto">
          <a:xfrm>
            <a:off x="2336801" y="5622925"/>
            <a:ext cx="1998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b="1"/>
              <a:t>ÁGUA NO MUND0</a:t>
            </a:r>
          </a:p>
        </p:txBody>
      </p:sp>
      <p:sp>
        <p:nvSpPr>
          <p:cNvPr id="70673" name="CaixaDeTexto 87"/>
          <p:cNvSpPr txBox="1">
            <a:spLocks noChangeArrowheads="1"/>
          </p:cNvSpPr>
          <p:nvPr/>
        </p:nvSpPr>
        <p:spPr bwMode="auto">
          <a:xfrm>
            <a:off x="7896225" y="5622925"/>
            <a:ext cx="2687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b="1"/>
              <a:t>ÁGUA NAS AMÉRICAS</a:t>
            </a:r>
          </a:p>
        </p:txBody>
      </p:sp>
      <p:sp>
        <p:nvSpPr>
          <p:cNvPr id="325650" name="Retângulo 325649"/>
          <p:cNvSpPr/>
          <p:nvPr/>
        </p:nvSpPr>
        <p:spPr>
          <a:xfrm>
            <a:off x="5211764" y="1470025"/>
            <a:ext cx="2809875" cy="9144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95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7892475" y="259293"/>
            <a:ext cx="4024413" cy="4615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r"/>
            <a:r>
              <a:rPr lang="pt-BR" sz="2399" b="1" dirty="0">
                <a:latin typeface="Century Gothic" panose="020B0502020202020204" pitchFamily="34" charset="0"/>
              </a:rPr>
              <a:t>DISPONIBILIDADE</a:t>
            </a:r>
            <a:r>
              <a:rPr lang="pt-BR" sz="2399" b="1" dirty="0">
                <a:solidFill>
                  <a:srgbClr val="1C678F"/>
                </a:solidFill>
                <a:latin typeface="Century Gothic" panose="020B0502020202020204" pitchFamily="34" charset="0"/>
              </a:rPr>
              <a:t> </a:t>
            </a:r>
            <a:r>
              <a:rPr lang="pt-BR" sz="2399" b="1" dirty="0">
                <a:latin typeface="Century Gothic" panose="020B0502020202020204" pitchFamily="34" charset="0"/>
              </a:rPr>
              <a:t>HÍDRICA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041386" y="3016836"/>
            <a:ext cx="3508519" cy="276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1200" dirty="0">
                <a:latin typeface="Century Gothic" panose="020B0502020202020204" pitchFamily="34" charset="0"/>
              </a:rPr>
              <a:t>Fonte: ANA 2013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826821" y="1210789"/>
            <a:ext cx="10922300" cy="953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664" indent="-285664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1600" dirty="0">
                <a:latin typeface="Century Gothic" panose="020B0502020202020204" pitchFamily="34" charset="0"/>
              </a:rPr>
              <a:t>A Região Sudeste do Brasil vive uma das suas maiores secas ;</a:t>
            </a:r>
          </a:p>
          <a:p>
            <a:pPr marL="285664" indent="-285664">
              <a:buFont typeface="Wingdings" panose="05000000000000000000" pitchFamily="2" charset="2"/>
              <a:buChar char="Ø"/>
            </a:pPr>
            <a:r>
              <a:rPr lang="pt-BR" sz="1600" dirty="0">
                <a:latin typeface="Century Gothic" panose="020B0502020202020204" pitchFamily="34" charset="0"/>
              </a:rPr>
              <a:t>O Brasil apesar de ter 13,7% da reserva de água do mundo, aproximadamente 35% das américas e 57% da américa do sul, possui regiões com baixa disponibilidade de água.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49" y="2788974"/>
            <a:ext cx="7452314" cy="2951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CaixaDeTexto 16"/>
          <p:cNvSpPr txBox="1"/>
          <p:nvPr/>
        </p:nvSpPr>
        <p:spPr>
          <a:xfrm>
            <a:off x="1008760" y="2420629"/>
            <a:ext cx="6718997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99" b="1" u="sng" dirty="0">
                <a:latin typeface="Century Gothic" panose="020B0502020202020204" pitchFamily="34" charset="0"/>
              </a:rPr>
              <a:t>DISTRIBUIÇÃO DE ÁGUA DOCE NO BRASIL 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520" y="3116144"/>
            <a:ext cx="3276997" cy="195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Conector de seta reta 18"/>
          <p:cNvCxnSpPr/>
          <p:nvPr/>
        </p:nvCxnSpPr>
        <p:spPr>
          <a:xfrm flipV="1">
            <a:off x="5563975" y="4621101"/>
            <a:ext cx="1894641" cy="362930"/>
          </a:xfrm>
          <a:prstGeom prst="straightConnector1">
            <a:avLst/>
          </a:prstGeom>
          <a:ln w="38100">
            <a:solidFill>
              <a:srgbClr val="2FCBCF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CaixaDeTexto 19"/>
          <p:cNvSpPr txBox="1"/>
          <p:nvPr/>
        </p:nvSpPr>
        <p:spPr>
          <a:xfrm>
            <a:off x="1008761" y="5878998"/>
            <a:ext cx="10658045" cy="5846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latin typeface="Century Gothic" panose="020B0502020202020204" pitchFamily="34" charset="0"/>
              </a:rPr>
              <a:t>71% do PIB Industrial – 9,3% da reserva de água doce. O Estado de São Paulo possui  (2.209 m³/</a:t>
            </a:r>
            <a:r>
              <a:rPr lang="pt-BR" sz="1600" dirty="0" err="1">
                <a:latin typeface="Century Gothic" panose="020B0502020202020204" pitchFamily="34" charset="0"/>
              </a:rPr>
              <a:t>hab.ano</a:t>
            </a:r>
            <a:r>
              <a:rPr lang="pt-BR" sz="1600" dirty="0">
                <a:latin typeface="Century Gothic" panose="020B0502020202020204" pitchFamily="34" charset="0"/>
              </a:rPr>
              <a:t>), a Bacia do Piracicaba (408 m³/</a:t>
            </a:r>
            <a:r>
              <a:rPr lang="pt-BR" sz="1600" dirty="0" err="1">
                <a:latin typeface="Century Gothic" panose="020B0502020202020204" pitchFamily="34" charset="0"/>
              </a:rPr>
              <a:t>hab.ano</a:t>
            </a:r>
            <a:r>
              <a:rPr lang="pt-BR" sz="1600" dirty="0">
                <a:latin typeface="Century Gothic" panose="020B0502020202020204" pitchFamily="34" charset="0"/>
              </a:rPr>
              <a:t>) e a Bacia do Alto Tietê (200 m³/</a:t>
            </a:r>
            <a:r>
              <a:rPr lang="pt-BR" sz="1600" dirty="0" err="1">
                <a:latin typeface="Century Gothic" panose="020B0502020202020204" pitchFamily="34" charset="0"/>
              </a:rPr>
              <a:t>hab.ano</a:t>
            </a:r>
            <a:r>
              <a:rPr lang="pt-BR" sz="1600" dirty="0">
                <a:latin typeface="Century Gothic" panose="020B0502020202020204" pitchFamily="34" charset="0"/>
              </a:rPr>
              <a:t>) </a:t>
            </a:r>
            <a:r>
              <a:rPr lang="pt-BR" sz="1600" dirty="0">
                <a:latin typeface="Century Gothic" panose="020B0502020202020204" pitchFamily="34" charset="0"/>
                <a:cs typeface="Times New Roman"/>
              </a:rPr>
              <a:t>(Fonte Ana, </a:t>
            </a:r>
            <a:r>
              <a:rPr lang="pt-BR" sz="1600" dirty="0">
                <a:latin typeface="Century Gothic" panose="020B0502020202020204" pitchFamily="34" charset="0"/>
              </a:rPr>
              <a:t> 2010).</a:t>
            </a:r>
          </a:p>
        </p:txBody>
      </p:sp>
      <p:cxnSp>
        <p:nvCxnSpPr>
          <p:cNvPr id="21" name="Conector de seta reta 20"/>
          <p:cNvCxnSpPr/>
          <p:nvPr/>
        </p:nvCxnSpPr>
        <p:spPr>
          <a:xfrm flipV="1">
            <a:off x="5181838" y="4877487"/>
            <a:ext cx="2267933" cy="402867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Retângulo 21"/>
          <p:cNvSpPr/>
          <p:nvPr/>
        </p:nvSpPr>
        <p:spPr>
          <a:xfrm>
            <a:off x="3841314" y="6504216"/>
            <a:ext cx="8102321" cy="276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pt-PT" altLang="pt-BR" sz="1200" b="1" dirty="0">
                <a:latin typeface="Century Gothic" panose="020B0502020202020204" pitchFamily="34" charset="0"/>
              </a:rPr>
              <a:t> *Stress - Disponibilidade hídrica&lt; 1200m</a:t>
            </a:r>
            <a:r>
              <a:rPr lang="pt-PT" altLang="pt-BR" sz="1200" b="1" baseline="30000" dirty="0">
                <a:latin typeface="Century Gothic" panose="020B0502020202020204" pitchFamily="34" charset="0"/>
              </a:rPr>
              <a:t>3</a:t>
            </a:r>
            <a:r>
              <a:rPr lang="pt-PT" altLang="pt-BR" sz="1200" b="1" dirty="0">
                <a:latin typeface="Century Gothic" panose="020B0502020202020204" pitchFamily="34" charset="0"/>
              </a:rPr>
              <a:t>/habitante x ano, Nações Unidas.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543865" y="862436"/>
            <a:ext cx="1747139" cy="4000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sz="1999" b="1" dirty="0">
                <a:solidFill>
                  <a:srgbClr val="1C678F"/>
                </a:solidFill>
                <a:latin typeface="Century Gothic" panose="020B0502020202020204" pitchFamily="34" charset="0"/>
              </a:rPr>
              <a:t>NÍVEL BRASIL</a:t>
            </a:r>
          </a:p>
        </p:txBody>
      </p:sp>
      <p:sp>
        <p:nvSpPr>
          <p:cNvPr id="2" name="AutoShape 2" descr="Resultado de imagem para aspectos legais e institucionais da gestÃ£o de bacias hidrogrÃ¡ficas"/>
          <p:cNvSpPr>
            <a:spLocks noChangeAspect="1" noChangeArrowheads="1"/>
          </p:cNvSpPr>
          <p:nvPr/>
        </p:nvSpPr>
        <p:spPr bwMode="auto">
          <a:xfrm>
            <a:off x="63484" y="-135597"/>
            <a:ext cx="304721" cy="30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pt-BR" sz="1799"/>
          </a:p>
        </p:txBody>
      </p:sp>
    </p:spTree>
    <p:extLst>
      <p:ext uri="{BB962C8B-B14F-4D97-AF65-F5344CB8AC3E}">
        <p14:creationId xmlns:p14="http://schemas.microsoft.com/office/powerpoint/2010/main" val="191989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8144730" y="123898"/>
            <a:ext cx="3392994" cy="5230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t-BR" sz="2799" b="1" dirty="0">
                <a:latin typeface="Century Gothic" panose="020B0502020202020204" pitchFamily="34" charset="0"/>
              </a:rPr>
              <a:t>ESCASSEZ HÍDRICA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3" t="20598" r="9827" b="4225"/>
          <a:stretch>
            <a:fillRect/>
          </a:stretch>
        </p:blipFill>
        <p:spPr bwMode="auto">
          <a:xfrm>
            <a:off x="1403633" y="1730778"/>
            <a:ext cx="9683345" cy="3585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CaixaDeTexto 33"/>
          <p:cNvSpPr txBox="1"/>
          <p:nvPr/>
        </p:nvSpPr>
        <p:spPr>
          <a:xfrm>
            <a:off x="1358200" y="5390280"/>
            <a:ext cx="5759140" cy="276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Foto: Google do Sistema Cantareira, 2014.</a:t>
            </a:r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1730026" y="1071780"/>
            <a:ext cx="8341171" cy="45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BR" altLang="pt-BR" sz="2799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CENÁRIO ATUAL E FUTURO DE ESCASSEZ</a:t>
            </a:r>
            <a:r>
              <a:rPr lang="pt-BR" altLang="pt-BR" sz="2199" b="1" dirty="0">
                <a:latin typeface="Arial" pitchFamily="34" charset="0"/>
              </a:rPr>
              <a:t>...</a:t>
            </a:r>
          </a:p>
        </p:txBody>
      </p:sp>
      <p:sp>
        <p:nvSpPr>
          <p:cNvPr id="7" name="Retângulo de cantos arredondados 6"/>
          <p:cNvSpPr/>
          <p:nvPr/>
        </p:nvSpPr>
        <p:spPr>
          <a:xfrm>
            <a:off x="2034045" y="5809102"/>
            <a:ext cx="8037153" cy="70630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altLang="pt-BR" sz="1799" b="1" dirty="0">
                <a:solidFill>
                  <a:schemeClr val="tx1"/>
                </a:solidFill>
                <a:latin typeface="Arial" pitchFamily="34" charset="0"/>
              </a:rPr>
              <a:t>Necessidade de Ações Imediatas e Permanentes! </a:t>
            </a:r>
          </a:p>
        </p:txBody>
      </p:sp>
    </p:spTree>
    <p:extLst>
      <p:ext uri="{BB962C8B-B14F-4D97-AF65-F5344CB8AC3E}">
        <p14:creationId xmlns:p14="http://schemas.microsoft.com/office/powerpoint/2010/main" val="413138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2612</TotalTime>
  <Words>2098</Words>
  <Application>Microsoft Office PowerPoint</Application>
  <PresentationFormat>Widescreen</PresentationFormat>
  <Paragraphs>193</Paragraphs>
  <Slides>37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54" baseType="lpstr">
      <vt:lpstr>Arial Unicode MS</vt:lpstr>
      <vt:lpstr>ＭＳ Ｐゴシック</vt:lpstr>
      <vt:lpstr>Arial</vt:lpstr>
      <vt:lpstr>Arial Black</vt:lpstr>
      <vt:lpstr>Calibri</vt:lpstr>
      <vt:lpstr>Calibri Light</vt:lpstr>
      <vt:lpstr>Century Gothic</vt:lpstr>
      <vt:lpstr>Georgia</vt:lpstr>
      <vt:lpstr>Lato</vt:lpstr>
      <vt:lpstr>opensans</vt:lpstr>
      <vt:lpstr>Times New Roman</vt:lpstr>
      <vt:lpstr>Tw Cen MT</vt:lpstr>
      <vt:lpstr>Verdana</vt:lpstr>
      <vt:lpstr>Wingdings</vt:lpstr>
      <vt:lpstr>Wingdings 2</vt:lpstr>
      <vt:lpstr>YouTube Noto</vt:lpstr>
      <vt:lpstr>Tema do Office</vt:lpstr>
      <vt:lpstr>Apresentação do PowerPoint</vt:lpstr>
      <vt:lpstr>Importância da Água</vt:lpstr>
      <vt:lpstr>E O CENÁRIO TENDE A SE AGRAVAR...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AS FLORESTAS SÃO FUNDAMENTAIS  NO CICLO HIDROLÓGICO</vt:lpstr>
      <vt:lpstr>RIOS VOADORES ??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Monica Queiroz</dc:creator>
  <cp:lastModifiedBy>André Schramm</cp:lastModifiedBy>
  <cp:revision>34</cp:revision>
  <dcterms:created xsi:type="dcterms:W3CDTF">2018-09-18T08:36:48Z</dcterms:created>
  <dcterms:modified xsi:type="dcterms:W3CDTF">2018-11-30T17:48:35Z</dcterms:modified>
</cp:coreProperties>
</file>